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16"/>
  </p:notesMasterIdLst>
  <p:handoutMasterIdLst>
    <p:handoutMasterId r:id="rId17"/>
  </p:handoutMasterIdLst>
  <p:sldIdLst>
    <p:sldId id="362" r:id="rId2"/>
    <p:sldId id="379" r:id="rId3"/>
    <p:sldId id="378" r:id="rId4"/>
    <p:sldId id="382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</p:sldIdLst>
  <p:sldSz cx="12192000" cy="6858000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  <a:srgbClr val="00AAE8"/>
    <a:srgbClr val="262626"/>
    <a:srgbClr val="3F3F3F"/>
    <a:srgbClr val="EEF7FE"/>
    <a:srgbClr val="EBF5F2"/>
    <a:srgbClr val="FEF3E7"/>
    <a:srgbClr val="EF8822"/>
    <a:srgbClr val="EF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0" autoAdjust="0"/>
    <p:restoredTop sz="95879" autoAdjust="0"/>
  </p:normalViewPr>
  <p:slideViewPr>
    <p:cSldViewPr snapToGrid="0" showGuides="1">
      <p:cViewPr varScale="1">
        <p:scale>
          <a:sx n="104" d="100"/>
          <a:sy n="104" d="100"/>
        </p:scale>
        <p:origin x="2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7" d="100"/>
          <a:sy n="47" d="100"/>
        </p:scale>
        <p:origin x="1866" y="2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8896AC-F141-0400-D2D3-2954C7B598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595BF2-38B1-F972-EF4D-DC6ECEE39A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F8E5F4CF-8193-4D86-BC97-9E1048C4A2F2}" type="datetimeFigureOut">
              <a:rPr kumimoji="1" lang="ja-JP" altLang="en-US" smtClean="0"/>
              <a:t>2025/7/24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9719C7-24F5-6206-E9F2-924D945325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3709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C991F1-587D-8947-AD5B-3AAE06CA6C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7780" y="9443709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C3555B32-804F-4866-BE7F-E20B466A9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9672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31" userDrawn="1">
          <p15:clr>
            <a:srgbClr val="F26B43"/>
          </p15:clr>
        </p15:guide>
        <p15:guide id="2" pos="2146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2025/7/24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97" tIns="45949" rIns="91897" bIns="4594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897" tIns="45949" rIns="91897" bIns="4594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8852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8852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4CA59-7245-529D-C0D1-7C117C821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B4573A6-440F-3DD9-7ACD-F4A03295E7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AB56588-23F1-64B7-7228-E8200D30B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1FCEF5-0406-3CE0-D90D-7B29DAEB25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072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1C58B-2533-0ED6-52E2-23576F0AE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CD40E77-4679-9C31-F7B1-6330E30830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67BE4BE-978D-A266-AD91-C3833BD13F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7F9734F-D76C-9C60-E814-4F5AEB3619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511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0657C-9883-859B-5CB1-3859B65F7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DC8F324-2DC7-CCA8-00F3-56F03B7020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063D523-F233-EBA5-C79C-BF7D00F0A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F0A987-42FA-3B29-1B22-40DDCE3707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073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AD382-7E5C-7652-2FCF-D3E522C42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207DA89-D29C-7C95-5977-0DFB8F0D2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7400966-0EB0-8F43-871B-476364512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A0120E-E494-52A3-8A0D-6FF18E0AB7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502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F53A1-5509-0134-A642-7265B3620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08807AF-0295-00C5-AF10-DF16DFE86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92E1CD6-64FE-F5DD-1818-BFA389CBEC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7E46DC-39E1-C208-0EA6-494C3D216F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564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0E151-791A-BFD7-F3AC-71E3006C8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F7FB03B-BD96-C028-0DBE-29E4C666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E744F73-5156-B82A-A169-21334E6E94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598730-C93F-A19A-194A-B2CBE60479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12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3B47D-2E97-8A7A-AB9F-41BC3EA34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A101FF6-FDD1-08AC-FF20-CE3F65C5B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26D9017-3361-27FC-E13B-C2124EB092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77AE6A-3D32-CB2D-0ACB-4F311430CF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29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CA410-6508-A37F-AAD9-0955220C7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59691A3-4D09-C40C-415C-C5B7E3E5BC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4AABDB1-4E88-095A-5C70-71FB4D7FF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1FD92F-E895-1048-3D0E-BB6B04556C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808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5A5EE-B698-4499-85C8-6732526B8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173132C-2EFD-89A0-3E79-830B1C0BFE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06D54DF-1A2B-7EE1-9CB3-DA91031D7B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A066EC-5511-D1F6-A441-554D8A72E8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087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FF511-F373-7133-AFEF-212B90715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B039463-0421-6F56-9DE3-B626C9FA30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0E69EA5-58A3-CF19-1C55-7BD3F5E99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F917B2C-727D-F889-0B8C-F0BD8C6458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85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B578D-6DA4-62FE-4AAD-4499D9BF0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DD85950-A529-FAE0-F37B-1B37C3DEB9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7A3F031-FA37-E530-4896-3F1248A226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D4EC7D-AED2-0140-4BCA-CFC0C191FE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97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6738" y="206692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lnSpc>
                <a:spcPct val="110000"/>
              </a:lnSpc>
              <a:spcAft>
                <a:spcPts val="600"/>
              </a:spcAft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73C838B-1584-D846-5A7A-6105244E6DE0}"/>
              </a:ext>
            </a:extLst>
          </p:cNvPr>
          <p:cNvSpPr/>
          <p:nvPr userDrawn="1"/>
        </p:nvSpPr>
        <p:spPr>
          <a:xfrm>
            <a:off x="0" y="4589518"/>
            <a:ext cx="12192000" cy="703147"/>
          </a:xfrm>
          <a:prstGeom prst="rect">
            <a:avLst/>
          </a:prstGeom>
          <a:solidFill>
            <a:srgbClr val="C9E5FF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4A09907-F2BD-A7F9-C56C-3A58EF2CD3DC}"/>
              </a:ext>
            </a:extLst>
          </p:cNvPr>
          <p:cNvSpPr/>
          <p:nvPr userDrawn="1"/>
        </p:nvSpPr>
        <p:spPr>
          <a:xfrm>
            <a:off x="0" y="4695825"/>
            <a:ext cx="12192000" cy="2162175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476738" y="5594349"/>
            <a:ext cx="5933587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362" y="3856886"/>
            <a:ext cx="3000863" cy="732632"/>
          </a:xfrm>
          <a:prstGeom prst="rect">
            <a:avLst/>
          </a:prstGeom>
          <a:solidFill>
            <a:srgbClr val="0055A0"/>
          </a:solidFill>
        </p:spPr>
      </p:pic>
    </p:spTree>
    <p:extLst>
      <p:ext uri="{BB962C8B-B14F-4D97-AF65-F5344CB8AC3E}">
        <p14:creationId xmlns:p14="http://schemas.microsoft.com/office/powerpoint/2010/main" val="110961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5851F0E5-2B68-46D3-CA04-EA0A7D97B82C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7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3FDEDD4-6BDD-7639-A04F-44AEE999B7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27013" y="649288"/>
            <a:ext cx="6019800" cy="60198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BBF2B0F-478D-ADC7-A6CF-7AB837A2ACE5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DE16FF-473F-1EFD-4713-DDA039A13C4A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632468C-98B3-A1CC-D49A-CC69E5A3D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963A5CCE-324B-F4A0-8FB1-8527F77EC00F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j-ea"/>
                <a:cs typeface="Arial" panose="020B0604020202020204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4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D777ED97-F3F1-11C6-0589-BF9462712AFD}"/>
              </a:ext>
            </a:extLst>
          </p:cNvPr>
          <p:cNvSpPr/>
          <p:nvPr userDrawn="1"/>
        </p:nvSpPr>
        <p:spPr>
          <a:xfrm>
            <a:off x="926160" y="3242711"/>
            <a:ext cx="4193734" cy="3615289"/>
          </a:xfrm>
          <a:prstGeom prst="triangle">
            <a:avLst>
              <a:gd name="adj" fmla="val 50017"/>
            </a:avLst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3B2BD8E5-3F6A-2031-C318-A1B28BA7693D}"/>
              </a:ext>
            </a:extLst>
          </p:cNvPr>
          <p:cNvSpPr/>
          <p:nvPr userDrawn="1"/>
        </p:nvSpPr>
        <p:spPr>
          <a:xfrm>
            <a:off x="1199663" y="3593177"/>
            <a:ext cx="3787194" cy="3264823"/>
          </a:xfrm>
          <a:prstGeom prst="triangle">
            <a:avLst/>
          </a:prstGeom>
          <a:solidFill>
            <a:srgbClr val="00AA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4316" y="2052185"/>
            <a:ext cx="6428021" cy="1215526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lnSpc>
                <a:spcPct val="110000"/>
              </a:lnSpc>
              <a:spcAft>
                <a:spcPts val="600"/>
              </a:spcAft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6946694" y="6307132"/>
            <a:ext cx="5140531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681" y="243287"/>
            <a:ext cx="3000863" cy="732632"/>
          </a:xfrm>
          <a:prstGeom prst="rect">
            <a:avLst/>
          </a:prstGeom>
          <a:solidFill>
            <a:srgbClr val="0055A0"/>
          </a:solidFill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09980B-3A95-7CEB-6E41-9062673C40DD}"/>
              </a:ext>
            </a:extLst>
          </p:cNvPr>
          <p:cNvSpPr/>
          <p:nvPr userDrawn="1"/>
        </p:nvSpPr>
        <p:spPr>
          <a:xfrm>
            <a:off x="0" y="0"/>
            <a:ext cx="1199663" cy="6858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CE8D2E18-0C35-25D3-64C4-CDF1171D6866}"/>
              </a:ext>
            </a:extLst>
          </p:cNvPr>
          <p:cNvSpPr/>
          <p:nvPr userDrawn="1"/>
        </p:nvSpPr>
        <p:spPr>
          <a:xfrm>
            <a:off x="104775" y="0"/>
            <a:ext cx="3533097" cy="6858000"/>
          </a:xfrm>
          <a:prstGeom prst="parallelogram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178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08B06415-47FA-63CD-6303-54912CF9B9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6"/>
          <a:stretch/>
        </p:blipFill>
        <p:spPr>
          <a:xfrm>
            <a:off x="8758084" y="180196"/>
            <a:ext cx="3433916" cy="449445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49" y="2474259"/>
            <a:ext cx="7200000" cy="918229"/>
          </a:xfrm>
          <a:prstGeom prst="rect">
            <a:avLst/>
          </a:prstGeom>
        </p:spPr>
        <p:txBody>
          <a:bodyPr wrap="none" lIns="0" anchor="t"/>
          <a:lstStyle>
            <a:lvl1pPr>
              <a:lnSpc>
                <a:spcPct val="110000"/>
              </a:lnSpc>
              <a:spcAft>
                <a:spcPts val="600"/>
              </a:spcAft>
              <a:defRPr sz="5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6946694" y="6307132"/>
            <a:ext cx="5140531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9" y="427704"/>
            <a:ext cx="3000863" cy="732632"/>
          </a:xfrm>
          <a:prstGeom prst="rect">
            <a:avLst/>
          </a:prstGeom>
          <a:solidFill>
            <a:srgbClr val="0055A0"/>
          </a:solidFill>
        </p:spPr>
      </p:pic>
      <p:sp>
        <p:nvSpPr>
          <p:cNvPr id="4" name="直方体 3">
            <a:extLst>
              <a:ext uri="{FF2B5EF4-FFF2-40B4-BE49-F238E27FC236}">
                <a16:creationId xmlns:a16="http://schemas.microsoft.com/office/drawing/2014/main" id="{D3DA494E-07EA-AEF9-CABA-37C15701F5F7}"/>
              </a:ext>
            </a:extLst>
          </p:cNvPr>
          <p:cNvSpPr/>
          <p:nvPr userDrawn="1"/>
        </p:nvSpPr>
        <p:spPr>
          <a:xfrm rot="419668" flipH="1">
            <a:off x="8497605" y="4849366"/>
            <a:ext cx="1187881" cy="1187881"/>
          </a:xfrm>
          <a:prstGeom prst="cube">
            <a:avLst/>
          </a:prstGeom>
          <a:solidFill>
            <a:srgbClr val="D6B7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003B7B1-0482-122F-81E4-2592DC5623CA}"/>
              </a:ext>
            </a:extLst>
          </p:cNvPr>
          <p:cNvSpPr/>
          <p:nvPr userDrawn="1"/>
        </p:nvSpPr>
        <p:spPr>
          <a:xfrm>
            <a:off x="377649" y="3465513"/>
            <a:ext cx="7200000" cy="92208"/>
          </a:xfrm>
          <a:prstGeom prst="rect">
            <a:avLst/>
          </a:prstGeom>
          <a:gradFill flip="none" rotWithShape="1">
            <a:gsLst>
              <a:gs pos="0">
                <a:srgbClr val="C9E5FF"/>
              </a:gs>
              <a:gs pos="50000">
                <a:srgbClr val="0055A0"/>
              </a:gs>
              <a:gs pos="95000">
                <a:srgbClr val="0055A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14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80D912-9BDC-F8DA-B6E0-24D0F83070C6}"/>
              </a:ext>
            </a:extLst>
          </p:cNvPr>
          <p:cNvSpPr/>
          <p:nvPr userDrawn="1"/>
        </p:nvSpPr>
        <p:spPr>
          <a:xfrm>
            <a:off x="227013" y="188913"/>
            <a:ext cx="11737975" cy="6480175"/>
          </a:xfrm>
          <a:prstGeom prst="roundRect">
            <a:avLst>
              <a:gd name="adj" fmla="val 3107"/>
            </a:avLst>
          </a:prstGeom>
          <a:gradFill>
            <a:gsLst>
              <a:gs pos="0">
                <a:srgbClr val="00AAE8"/>
              </a:gs>
              <a:gs pos="53100">
                <a:srgbClr val="0055A0"/>
              </a:gs>
              <a:gs pos="100000">
                <a:srgbClr val="0055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8B3C3-0501-8EEA-E478-C4C09954F39A}"/>
              </a:ext>
            </a:extLst>
          </p:cNvPr>
          <p:cNvSpPr/>
          <p:nvPr userDrawn="1"/>
        </p:nvSpPr>
        <p:spPr>
          <a:xfrm>
            <a:off x="-104774" y="-400050"/>
            <a:ext cx="8867774" cy="210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kumimoji="1" lang="en-US" altLang="ja-JP" sz="16600" b="1" dirty="0">
                <a:solidFill>
                  <a:schemeClr val="bg1">
                    <a:alpha val="20000"/>
                  </a:schemeClr>
                </a:solidFill>
              </a:rPr>
              <a:t>AGENDA</a:t>
            </a:r>
            <a:endParaRPr kumimoji="1" lang="ja-JP" altLang="en-US" sz="9600" b="1" dirty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3" name="テキスト プレースホルダー 6">
            <a:extLst>
              <a:ext uri="{FF2B5EF4-FFF2-40B4-BE49-F238E27FC236}">
                <a16:creationId xmlns:a16="http://schemas.microsoft.com/office/drawing/2014/main" id="{1166DCC6-25E6-B43A-4753-F28878787F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3105418"/>
            <a:ext cx="5838094" cy="6471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628650" indent="-6286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3600" b="1">
                <a:solidFill>
                  <a:schemeClr val="bg1"/>
                </a:solidFill>
                <a:latin typeface="+mn-lt"/>
                <a:ea typeface="+mn-ea"/>
              </a:defRPr>
            </a:lvl1pPr>
            <a:lvl2pPr marL="4572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 marL="9144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 marL="13716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 marL="18288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</p:spTree>
    <p:extLst>
      <p:ext uri="{BB962C8B-B14F-4D97-AF65-F5344CB8AC3E}">
        <p14:creationId xmlns:p14="http://schemas.microsoft.com/office/powerpoint/2010/main" val="264202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">
    <p:bg>
      <p:bgPr>
        <a:gradFill flip="none" rotWithShape="1">
          <a:gsLst>
            <a:gs pos="0">
              <a:srgbClr val="00AAE8"/>
            </a:gs>
            <a:gs pos="53100">
              <a:srgbClr val="0055A0"/>
            </a:gs>
            <a:gs pos="100000">
              <a:srgbClr val="0055A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80D912-9BDC-F8DA-B6E0-24D0F83070C6}"/>
              </a:ext>
            </a:extLst>
          </p:cNvPr>
          <p:cNvSpPr/>
          <p:nvPr userDrawn="1"/>
        </p:nvSpPr>
        <p:spPr>
          <a:xfrm>
            <a:off x="227013" y="188913"/>
            <a:ext cx="11737975" cy="6480175"/>
          </a:xfrm>
          <a:prstGeom prst="roundRect">
            <a:avLst>
              <a:gd name="adj" fmla="val 31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BCE99D3D-13EF-01AC-588B-9D438AF16D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528888"/>
            <a:ext cx="10515600" cy="180022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0000"/>
              </a:lnSpc>
              <a:spcAft>
                <a:spcPts val="600"/>
              </a:spcAft>
              <a:defRPr sz="7200" b="1">
                <a:gradFill>
                  <a:gsLst>
                    <a:gs pos="0">
                      <a:srgbClr val="00AAE8"/>
                    </a:gs>
                    <a:gs pos="53100">
                      <a:srgbClr val="0055A0"/>
                    </a:gs>
                    <a:gs pos="100000">
                      <a:srgbClr val="0055A0"/>
                    </a:gs>
                  </a:gsLst>
                  <a:lin ang="2700000" scaled="1"/>
                </a:gradFill>
                <a:latin typeface="+mn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</p:spTree>
    <p:extLst>
      <p:ext uri="{BB962C8B-B14F-4D97-AF65-F5344CB8AC3E}">
        <p14:creationId xmlns:p14="http://schemas.microsoft.com/office/powerpoint/2010/main" val="286168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会社説明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35720" y="0"/>
            <a:ext cx="4586288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4500563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3984748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DE966B7-2B2D-26D7-D50D-15C0A560C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4" r="21787"/>
          <a:stretch/>
        </p:blipFill>
        <p:spPr>
          <a:xfrm>
            <a:off x="4622008" y="0"/>
            <a:ext cx="7569992" cy="6858000"/>
          </a:xfrm>
          <a:prstGeom prst="rect">
            <a:avLst/>
          </a:prstGeom>
        </p:spPr>
      </p:pic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5851F0E5-2B68-46D3-CA04-EA0A7D97B82C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bg1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51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会社説明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5F7F5B3-8C7E-29FD-3909-613459C423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r="18457"/>
          <a:stretch/>
        </p:blipFill>
        <p:spPr>
          <a:xfrm>
            <a:off x="4622007" y="0"/>
            <a:ext cx="7569993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35720" y="0"/>
            <a:ext cx="4586288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4500563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3984748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D35D4C3E-6A0D-8258-4B8E-5499A5C29B6E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bg1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31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480AC4FF-11BF-0AD4-2E40-E26F5862492A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j-ea"/>
                <a:cs typeface="Arial" panose="020B0604020202020204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9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＋キーメッセ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094550AA-CD8F-8953-E322-D63BDC658C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7908" y="922338"/>
            <a:ext cx="11676186" cy="36978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defRPr>
            </a:lvl1pPr>
            <a:lvl2pPr marL="4572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 marL="9144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 marL="13716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 marL="18288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1056B774-DD0D-918A-7C03-62D8E1354A21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97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7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7" r:id="rId4"/>
    <p:sldLayoutId id="2147483655" r:id="rId5"/>
    <p:sldLayoutId id="2147483650" r:id="rId6"/>
    <p:sldLayoutId id="2147483651" r:id="rId7"/>
    <p:sldLayoutId id="2147483649" r:id="rId8"/>
    <p:sldLayoutId id="2147483652" r:id="rId9"/>
    <p:sldLayoutId id="2147483656" r:id="rId10"/>
    <p:sldLayoutId id="21474836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537" userDrawn="1">
          <p15:clr>
            <a:srgbClr val="A4A3A4"/>
          </p15:clr>
        </p15:guide>
        <p15:guide id="4" pos="143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2D9A1-55F7-8F11-6416-17959FA58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4ECFC-FFBD-8122-FEFD-00AA1CA8B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</a:rPr>
              <a:t>Project management rules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2291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73F8BB-CB2F-F6D9-A861-DD8449F64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C4E53F-695B-53FA-8369-F451FA0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プロジェクト障害発生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56A54DA-EB43-DAF8-C6E4-EF86C1D45882}"/>
              </a:ext>
            </a:extLst>
          </p:cNvPr>
          <p:cNvSpPr txBox="1"/>
          <p:nvPr/>
        </p:nvSpPr>
        <p:spPr>
          <a:xfrm>
            <a:off x="0" y="853523"/>
            <a:ext cx="7045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プロジェクト障害発生　：　レベル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　</a:t>
            </a:r>
            <a:r>
              <a:rPr kumimoji="1" lang="en-US" altLang="ja-JP" dirty="0"/>
              <a:t>(N+0)</a:t>
            </a:r>
          </a:p>
          <a:p>
            <a:r>
              <a:rPr kumimoji="1" lang="ja-JP" altLang="en-US" sz="1400" dirty="0"/>
              <a:t>レベル</a:t>
            </a:r>
            <a:r>
              <a:rPr kumimoji="1" lang="en-US" altLang="ja-JP" sz="1400" dirty="0"/>
              <a:t>1 : </a:t>
            </a:r>
            <a:r>
              <a:rPr kumimoji="1" lang="ja-JP" altLang="en-US" sz="1400" dirty="0"/>
              <a:t>顧客業務が停止しない。暫定対応で業務停止可能。データが欠損していない。</a:t>
            </a:r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6D920B2-424C-40C7-E015-1B76F3152A59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6AA25FA-3241-7EDF-04BA-FC960788BA24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AF57A70-EE0B-E02B-4691-236F9ED82B19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3C8B38F-27E0-FA17-F121-2956EDFDC0D2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2A4E846-8E22-BD6C-E8AA-DB846749962F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264BAA1-56A0-9F49-AE8A-B465C6DD6A81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B994A4B-086C-7171-8111-DB9BD051CA88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987A6E5-5E51-D4F4-7BB6-E91FCE0975FB}"/>
              </a:ext>
            </a:extLst>
          </p:cNvPr>
          <p:cNvSpPr/>
          <p:nvPr/>
        </p:nvSpPr>
        <p:spPr>
          <a:xfrm>
            <a:off x="6095222" y="147456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レベル１以上の対応に変更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F18F934-0B41-652F-3EA5-5ECEEC46CBA9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9D87BDA-EC7D-2E41-B2A2-9BCB42BAE6CF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顧客にパンチリスト送付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43552F70-EDAA-00F7-76AF-7691FC1AA01B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0128806B-02D2-1575-DCBB-342C7EDA1797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E5BA4445-6A9F-C605-F35D-8D2636397C0F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F40E44F2-7F39-A161-4C4A-00820ACB34F8}"/>
              </a:ext>
            </a:extLst>
          </p:cNvPr>
          <p:cNvCxnSpPr>
            <a:cxnSpLocks/>
            <a:stCxn id="38" idx="0"/>
            <a:endCxn id="26" idx="2"/>
          </p:cNvCxnSpPr>
          <p:nvPr/>
        </p:nvCxnSpPr>
        <p:spPr>
          <a:xfrm rot="5400000" flipH="1" flipV="1">
            <a:off x="5279506" y="2791034"/>
            <a:ext cx="2247103" cy="429358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3788DEF-147D-579E-D59E-76B443B3D461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C11D623-1EC8-FA97-46A6-062C1D74E77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AC525CD2-9BCE-40D9-DD92-ED31D8D3ABE3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B21CABF-294F-7D7C-D852-4258FC5D1CC2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9D6CFAE5-F908-4A3A-BBDD-7A7D0F0F1428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5F72399-D455-4753-298F-4A8F85F5EDAC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414D58A-A072-AE55-4943-F58B4EEEFD66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A1D9D154-AC1B-BE3C-B6DA-EBDEC689D2B1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FE60478C-8FFA-6B09-4276-5D17A25E335D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　パンチリストテンプレート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https://node25444-tom-demo-01.proen.app.ruk-com.cloud/redmine/news/8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461EF6B2-B30B-8B43-24C8-1B2DD43AABD3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ECB5451-64B4-F4B9-2F54-A0D06EB05EA2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6AE74C4D-7F84-32E9-D420-D0BA3089C16C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AC5FA7E-860F-555A-4CAF-16E8B236CC68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連絡を受ける・謝罪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影響範囲確認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227CC9-B03C-A857-9CF2-6EA56B5C4171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影響範囲確認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29EACFAD-2827-2A85-E5B9-8CBBFFFEEEA8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C9C9745-BAA7-2BF8-7AD1-E92513870FBF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対応方針決定・計画策定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修正依頼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0186F7DB-AB7E-9EC8-E973-C166AE283735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レベル１判断</a:t>
            </a:r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26A5EC-12B9-A4E1-D653-E766197B61D9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障害発生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EE75C2F-5D8A-D7B4-2E51-318BFD1AFA9D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連絡を受ける・謝罪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影響範囲確認依頼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13842E7-1612-80EA-E36A-15E81B3251C6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7EE00470-3272-3D27-10B6-E0A74A0A860B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BA12826-1FB4-E5CB-BEA8-DC8EAAE0A83E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障害対応登録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9D4C47A8-6732-57A3-2E04-5C69BE459C6F}"/>
              </a:ext>
            </a:extLst>
          </p:cNvPr>
          <p:cNvCxnSpPr>
            <a:cxnSpLocks/>
            <a:stCxn id="36" idx="3"/>
            <a:endCxn id="29" idx="1"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1BA8676-0469-8D4A-08A4-DC69027EAE67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修正対応</a:t>
            </a:r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E7C03201-0DA0-A605-0D52-21298A1DD7C9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7A8CE2C-3A20-D600-9CA4-8844B2A85AE3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　パンチリスト作成・更新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9A4C485-CEDF-0348-E2A3-FF2120193685}"/>
              </a:ext>
            </a:extLst>
          </p:cNvPr>
          <p:cNvCxnSpPr>
            <a:cxnSpLocks/>
            <a:stCxn id="36" idx="3"/>
            <a:endCxn id="54" idx="1"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0321588F-9A63-DB66-F839-CCA4FF22EFBD}"/>
              </a:ext>
            </a:extLst>
          </p:cNvPr>
          <p:cNvCxnSpPr>
            <a:cxnSpLocks/>
            <a:stCxn id="54" idx="3"/>
            <a:endCxn id="48" idx="1"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5FC6095-4C16-D6BE-A614-94F4107D1F21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7DBAD45-BB7F-492E-6B30-69EE59DF2EA8}"/>
              </a:ext>
            </a:extLst>
          </p:cNvPr>
          <p:cNvSpPr/>
          <p:nvPr/>
        </p:nvSpPr>
        <p:spPr>
          <a:xfrm>
            <a:off x="11106889" y="289410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5D559E3-35E0-C8AD-39FA-803D7070738E}"/>
              </a:ext>
            </a:extLst>
          </p:cNvPr>
          <p:cNvSpPr/>
          <p:nvPr/>
        </p:nvSpPr>
        <p:spPr>
          <a:xfrm>
            <a:off x="11106889" y="544103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E4C24A46-22F2-2E6C-3DEE-9293B19DDD64}"/>
              </a:ext>
            </a:extLst>
          </p:cNvPr>
          <p:cNvCxnSpPr>
            <a:cxnSpLocks/>
            <a:stCxn id="48" idx="3"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1DFD68F6-AA13-5605-D817-F294E73057F2}"/>
              </a:ext>
            </a:extLst>
          </p:cNvPr>
          <p:cNvCxnSpPr>
            <a:cxnSpLocks/>
            <a:stCxn id="48" idx="3"/>
            <a:endCxn id="71" idx="1"/>
          </p:cNvCxnSpPr>
          <p:nvPr/>
        </p:nvCxnSpPr>
        <p:spPr>
          <a:xfrm flipV="1">
            <a:off x="10895925" y="3097897"/>
            <a:ext cx="210964" cy="68732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8FC6179C-CB17-FF30-3A8C-005C1E01FC8E}"/>
              </a:ext>
            </a:extLst>
          </p:cNvPr>
          <p:cNvCxnSpPr>
            <a:cxnSpLocks/>
            <a:stCxn id="48" idx="3"/>
            <a:endCxn id="72" idx="1"/>
          </p:cNvCxnSpPr>
          <p:nvPr/>
        </p:nvCxnSpPr>
        <p:spPr>
          <a:xfrm>
            <a:off x="10895925" y="3785226"/>
            <a:ext cx="210964" cy="1859601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E414414-9EA3-B86C-69D9-62CB978DF6EA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修正対応完了後再報告</a:t>
            </a:r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C16602B6-FA49-4E05-E63A-7548F1B19313}"/>
              </a:ext>
            </a:extLst>
          </p:cNvPr>
          <p:cNvCxnSpPr>
            <a:cxnSpLocks/>
            <a:stCxn id="49" idx="3"/>
            <a:endCxn id="85" idx="2"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095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AD65D-B466-8340-556F-6B18D0D0E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638572-6DE7-C0C2-001C-4013D00E6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プロジェクト障害発生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2EBC53D-0B4B-B2A0-050B-A5E4C3DE9BAC}"/>
              </a:ext>
            </a:extLst>
          </p:cNvPr>
          <p:cNvSpPr txBox="1"/>
          <p:nvPr/>
        </p:nvSpPr>
        <p:spPr>
          <a:xfrm>
            <a:off x="0" y="853523"/>
            <a:ext cx="7045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プロジェクト障害発生　：　レベル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　</a:t>
            </a:r>
            <a:r>
              <a:rPr kumimoji="1" lang="en-US" altLang="ja-JP" dirty="0"/>
              <a:t>(N+0)</a:t>
            </a:r>
          </a:p>
          <a:p>
            <a:r>
              <a:rPr kumimoji="1" lang="ja-JP" altLang="en-US" sz="1400" dirty="0"/>
              <a:t>レベル</a:t>
            </a:r>
            <a:r>
              <a:rPr kumimoji="1" lang="en-US" altLang="ja-JP" sz="1400" dirty="0"/>
              <a:t>2</a:t>
            </a:r>
            <a:r>
              <a:rPr kumimoji="1" lang="ja-JP" altLang="en-US" sz="1400" dirty="0"/>
              <a:t>：顧客業務が停止。暫定対応で業務可能。データが欠損している。</a:t>
            </a:r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9E7DB58-2359-8477-460E-4B19746949B5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9944531-796C-EA37-1070-90EA5678ABD0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E025B9A-C070-7E9B-C22B-7FFC254DEE54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F8263B2-CB50-357C-D2C7-825036E491C1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9F4F4DB-B2E7-BC68-17EA-286C810280C1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BD355E5-F428-AFDF-0629-5253EFCE2AF2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71827E2-8DF3-2F80-E52D-78D76131CE2A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10B3BB-1521-45A9-BC8E-D9C374857427}"/>
              </a:ext>
            </a:extLst>
          </p:cNvPr>
          <p:cNvSpPr/>
          <p:nvPr/>
        </p:nvSpPr>
        <p:spPr>
          <a:xfrm>
            <a:off x="6095222" y="147456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レベル</a:t>
            </a:r>
            <a:r>
              <a:rPr kumimoji="1" lang="en-US" altLang="ja-JP" sz="600" dirty="0"/>
              <a:t>2</a:t>
            </a:r>
            <a:r>
              <a:rPr kumimoji="1" lang="ja-JP" altLang="en-US" sz="600" dirty="0"/>
              <a:t>以上の対応に変更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DC537DC-F385-7B9E-8E42-50690454DEAF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2A30D4-12AB-995E-A318-4B54B7E3317D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顧客にパンチリスト送付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1E20AECC-469C-5933-9F8F-2F9455D5431F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1F20E255-6CF2-FDF4-735B-A4D9752848A9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865772E0-D2B1-ACD6-23DE-AEDF8CDF5315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27C63377-F79A-967C-F4FB-8EAB3400F14C}"/>
              </a:ext>
            </a:extLst>
          </p:cNvPr>
          <p:cNvCxnSpPr>
            <a:cxnSpLocks/>
            <a:stCxn id="38" idx="0"/>
            <a:endCxn id="26" idx="2"/>
          </p:cNvCxnSpPr>
          <p:nvPr/>
        </p:nvCxnSpPr>
        <p:spPr>
          <a:xfrm rot="5400000" flipH="1" flipV="1">
            <a:off x="5279506" y="2791034"/>
            <a:ext cx="2247103" cy="429358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BB6E034-191E-1B1C-3712-6956AC14F0F0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5F90749-5C6B-817A-F38A-E2ADA8CAC043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3F19111A-2467-D2B4-070D-960524A2B599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2AF10BF1-94E9-8DB9-8D96-9B52EE1A1218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BBD0E50E-26B3-5D22-5FD6-D645FA6B4EF8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7839FAFA-D553-BA58-EB8D-725E520FEF5D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66B32C15-4673-516D-AF46-6A3429FEE0AC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310BF1A7-3F4E-950D-3A34-7657071B62A9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8DBDC447-60FA-B78A-207A-CD535C0BF259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　パンチリストテンプレート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https://node25444-tom-demo-01.proen.app.ruk-com.cloud/redmine/news/8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9B312A1E-E37C-F8CB-7D17-0A0C573B2366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79262752-4813-6617-B55D-BCAC51A1FA90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BC89C831-E425-758A-EB2E-968B15CEF9F1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0B483E5-5658-4BEC-DB09-7FFCA59954E7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連絡を受ける・謝罪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影響範囲確認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1BEF80E-3D0D-FBFA-F28D-39E05854C2B0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影響範囲確認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FB808FEE-86D4-8207-FB0E-73042B9D68B4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6B41708-446F-9D1D-5FCE-A8D1DB1E7A61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対応方針決定・計画策定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修正依頼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7D95A85C-651C-31AC-EDE6-9C45592569CC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レベル</a:t>
            </a:r>
            <a:r>
              <a:rPr kumimoji="1" lang="en-US" altLang="ja-JP" sz="600" dirty="0"/>
              <a:t>2</a:t>
            </a:r>
            <a:r>
              <a:rPr kumimoji="1" lang="ja-JP" altLang="en-US" sz="600" dirty="0"/>
              <a:t>判断</a:t>
            </a:r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B2B6EAD-B6C3-4E41-7E42-5DB93A55FE80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障害発生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4182F6C-BC5F-3CA1-A660-EF1C1119C839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連絡を受ける・謝罪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影響範囲確認依頼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9E6B770-E5E7-8E0F-5D93-C33CD0DD6BEE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E0A6F1E3-808F-BC2A-AED0-4F03541D74F1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EFA49E8-C00C-CD80-4173-33CBD656237E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障害対応登録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EAC4A267-8B70-FD01-46C4-A64A64626C7F}"/>
              </a:ext>
            </a:extLst>
          </p:cNvPr>
          <p:cNvCxnSpPr>
            <a:cxnSpLocks/>
            <a:stCxn id="36" idx="3"/>
            <a:endCxn id="29" idx="1"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59E0AFC-14CD-ADEC-8D44-F2E39D55374D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修正対応</a:t>
            </a:r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1B28BB2F-8E75-9BB4-8937-F61CE759BDBA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3AAA8C4-D170-AF22-EBE1-4D26B334900F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　パンチリスト作成・更新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73703083-1D38-2F06-9D08-D9C450FDE36F}"/>
              </a:ext>
            </a:extLst>
          </p:cNvPr>
          <p:cNvCxnSpPr>
            <a:cxnSpLocks/>
            <a:stCxn id="36" idx="3"/>
            <a:endCxn id="54" idx="1"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03E78C5F-7DBE-A42B-52F7-13D775713BCF}"/>
              </a:ext>
            </a:extLst>
          </p:cNvPr>
          <p:cNvCxnSpPr>
            <a:cxnSpLocks/>
            <a:stCxn id="54" idx="3"/>
            <a:endCxn id="48" idx="1"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C2DC67C-860C-DB62-04A3-E3DBF2632916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B2B4123-6D71-791A-FBAF-3D4E93433E50}"/>
              </a:ext>
            </a:extLst>
          </p:cNvPr>
          <p:cNvSpPr/>
          <p:nvPr/>
        </p:nvSpPr>
        <p:spPr>
          <a:xfrm>
            <a:off x="11106889" y="289410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89D097-3864-8317-EAE9-1B106C4F4836}"/>
              </a:ext>
            </a:extLst>
          </p:cNvPr>
          <p:cNvSpPr/>
          <p:nvPr/>
        </p:nvSpPr>
        <p:spPr>
          <a:xfrm>
            <a:off x="11106889" y="544103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1B41FC51-2664-E07F-D75E-8970CA9DFDB3}"/>
              </a:ext>
            </a:extLst>
          </p:cNvPr>
          <p:cNvCxnSpPr>
            <a:cxnSpLocks/>
            <a:stCxn id="48" idx="3"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C6966BDE-44A9-497A-8F19-E03D3A5C59D2}"/>
              </a:ext>
            </a:extLst>
          </p:cNvPr>
          <p:cNvCxnSpPr>
            <a:cxnSpLocks/>
            <a:stCxn id="48" idx="3"/>
            <a:endCxn id="71" idx="1"/>
          </p:cNvCxnSpPr>
          <p:nvPr/>
        </p:nvCxnSpPr>
        <p:spPr>
          <a:xfrm flipV="1">
            <a:off x="10895925" y="3097897"/>
            <a:ext cx="210964" cy="68732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2EA89ACB-2851-F1CE-4BA0-28AA44C0C239}"/>
              </a:ext>
            </a:extLst>
          </p:cNvPr>
          <p:cNvCxnSpPr>
            <a:cxnSpLocks/>
            <a:stCxn id="48" idx="3"/>
            <a:endCxn id="72" idx="1"/>
          </p:cNvCxnSpPr>
          <p:nvPr/>
        </p:nvCxnSpPr>
        <p:spPr>
          <a:xfrm>
            <a:off x="10895925" y="3785226"/>
            <a:ext cx="210964" cy="1859601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C6926E52-75C8-C2F6-0D90-2BB9874DD662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修正対応完了後再報告</a:t>
            </a:r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D255DE8-FB26-05E9-F5A9-B1F8EE6680B0}"/>
              </a:ext>
            </a:extLst>
          </p:cNvPr>
          <p:cNvCxnSpPr>
            <a:cxnSpLocks/>
            <a:stCxn id="49" idx="3"/>
            <a:endCxn id="85" idx="2"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509F806-5442-D6DE-DB0D-CA37B90F3366}"/>
              </a:ext>
            </a:extLst>
          </p:cNvPr>
          <p:cNvSpPr/>
          <p:nvPr/>
        </p:nvSpPr>
        <p:spPr>
          <a:xfrm>
            <a:off x="3712080" y="287155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79D0277E-92B7-E0DC-3055-53A5CB9BC8B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2575295" y="3075351"/>
            <a:ext cx="1136785" cy="711674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083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1E795-FD18-BB4A-15CC-13D4A1E3D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3B27E7-A2FF-C24C-90E8-691214600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プロジェクト障害発生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98AC153-BABF-FDB6-B21F-3C45DEE9B2BC}"/>
              </a:ext>
            </a:extLst>
          </p:cNvPr>
          <p:cNvSpPr txBox="1"/>
          <p:nvPr/>
        </p:nvSpPr>
        <p:spPr>
          <a:xfrm>
            <a:off x="0" y="853523"/>
            <a:ext cx="7045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プロジェクト障害発生　：　レベル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　</a:t>
            </a:r>
            <a:r>
              <a:rPr kumimoji="1" lang="en-US" altLang="ja-JP" dirty="0"/>
              <a:t>(N+0)</a:t>
            </a:r>
          </a:p>
          <a:p>
            <a:r>
              <a:rPr kumimoji="1" lang="ja-JP" altLang="en-US" sz="1400" dirty="0"/>
              <a:t>レベル</a:t>
            </a:r>
            <a:r>
              <a:rPr kumimoji="1" lang="en-US" altLang="ja-JP" sz="1400" dirty="0"/>
              <a:t>3</a:t>
            </a:r>
            <a:r>
              <a:rPr kumimoji="1" lang="ja-JP" altLang="en-US" sz="1400"/>
              <a:t>：</a:t>
            </a:r>
            <a:r>
              <a:rPr kumimoji="1" lang="ja-JP" altLang="en-US" sz="1400" dirty="0"/>
              <a:t>顧客業務が停止。暫定対応で業務対応不可。データが欠損している。</a:t>
            </a:r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4803342-6C1A-1C7F-F2F3-8EC767A5D178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EAA1ACD-0BA4-3819-F918-5D5DA33966F3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F8F919C-F1C9-453A-7FBA-A8948D11204D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38170B4-0C3B-79E2-7337-AE694CF53115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A33C132-5437-7687-592F-72F8B31848AA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67FDD12-E600-4728-050C-40B361BCDD87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58FA736-1991-D66C-19E7-E6DAB29EB7DF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A497846-3D27-132F-36A3-91AC24F61D1B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7BEC33-69FC-39DC-9831-75311DA6A57D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顧客にパンチリスト、報告書送付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9A0DE75-E27B-7CA1-48C1-8BF64ACACE32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D5085423-0B96-A36E-A6EF-373882F3EA98}"/>
              </a:ext>
            </a:extLst>
          </p:cNvPr>
          <p:cNvCxnSpPr>
            <a:cxnSpLocks/>
            <a:stCxn id="21" idx="3"/>
            <a:endCxn id="36" idx="1"/>
          </p:cNvCxnSpPr>
          <p:nvPr/>
        </p:nvCxnSpPr>
        <p:spPr>
          <a:xfrm flipV="1">
            <a:off x="5279622" y="4368756"/>
            <a:ext cx="1898116" cy="62511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1C08D32-1760-52C9-F9F5-08D1E5106CD3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5099E34-4066-29D3-6BDF-4880F952C9AC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0EC82000-0F51-3170-9FD4-32145958C7ED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C36D773A-F7E8-6C8A-0B64-5D7B7276C67A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446CA18-B3F2-1D62-414B-545362C8546E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90E67E03-DFB9-02C1-B349-6EA91B56B0F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2D5E494-89B6-E7FB-218C-4AC0A9C3766D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C0B1A88-7038-A230-F52E-C85C70794D4C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81255D26-026A-7C5A-0526-08F4A8D463A7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　パンチリストテンプレート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https://node25444-tom-demo-01.proen.app.ruk-com.cloud/redmine/news/8</a:t>
            </a:r>
            <a:endParaRPr kumimoji="1" lang="en-US" altLang="ja-JP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B38EB93-7F7B-0AC7-DE73-717BDA05C834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0FDCDEB-0CAA-C2BB-5808-7766FEF09F96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連絡を受ける・謝罪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影響範囲確認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0DD427C-F07C-4C52-E0D7-F6183DBCCF97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影響範囲確認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9FD5C6F8-60B2-3232-DB9F-22691054B887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6DEB339-CD17-DFE1-919E-907858FB1235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対応方針決定・計画策定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修正依頼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9DA2017-1E02-86E0-C1E0-365E43845CB8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障害発生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9464A12-5F94-1F17-66CE-9E08F4445144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連絡を受ける・謝罪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影響範囲確認依頼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75C4F12-F5B7-AF24-8757-50BA5BEA79E7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52AFA5B8-47D7-C1BA-3ADF-AE8FD7A49B51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7992AE9-7AFC-4006-D128-2864718367BC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障害対応登録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341869A5-E145-EC4F-5757-D27F135FE055}"/>
              </a:ext>
            </a:extLst>
          </p:cNvPr>
          <p:cNvCxnSpPr>
            <a:cxnSpLocks/>
            <a:stCxn id="36" idx="3"/>
            <a:endCxn id="29" idx="1"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F2125F8-8674-0813-81C4-02185BB83032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修正対応</a:t>
            </a:r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D64ACA5-3B46-200B-E2DB-F8BFB2E3DADC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6C78755-A0FB-B10F-693B-4FEF7DC8964C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　パンチリスト作成・更新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9F74FB66-D23B-9C8C-B276-6FC230D3547D}"/>
              </a:ext>
            </a:extLst>
          </p:cNvPr>
          <p:cNvCxnSpPr>
            <a:cxnSpLocks/>
            <a:stCxn id="36" idx="3"/>
            <a:endCxn id="54" idx="1"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23010524-82FA-C692-B506-58BD249BB3F1}"/>
              </a:ext>
            </a:extLst>
          </p:cNvPr>
          <p:cNvCxnSpPr>
            <a:cxnSpLocks/>
            <a:stCxn id="54" idx="3"/>
            <a:endCxn id="48" idx="1"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752BC9B-9E41-C8F0-5612-FF5F53307BFD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謝罪訪問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N+**</a:t>
            </a:r>
            <a:endParaRPr kumimoji="1" lang="ja-JP" altLang="en-US" sz="600" dirty="0"/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06CE826C-3892-64F8-2A9F-3CD04BB1C3DA}"/>
              </a:ext>
            </a:extLst>
          </p:cNvPr>
          <p:cNvCxnSpPr>
            <a:cxnSpLocks/>
            <a:stCxn id="48" idx="3"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4B42B384-F734-FA2E-18B2-6E05639C097C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修正対応完了後再報告</a:t>
            </a:r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F4B81C67-6761-0AED-31E4-943FA8D9B0D3}"/>
              </a:ext>
            </a:extLst>
          </p:cNvPr>
          <p:cNvCxnSpPr>
            <a:cxnSpLocks/>
            <a:stCxn id="49" idx="3"/>
            <a:endCxn id="85" idx="2"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ACC0703-69AE-E1C1-628C-223FFBF55E77}"/>
              </a:ext>
            </a:extLst>
          </p:cNvPr>
          <p:cNvSpPr/>
          <p:nvPr/>
        </p:nvSpPr>
        <p:spPr>
          <a:xfrm>
            <a:off x="3712080" y="287155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AD94E900-1E7F-926D-9A5D-83DA96540D5A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2575295" y="3075351"/>
            <a:ext cx="1136785" cy="711674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E25F7E9-237C-A924-2F1E-A1BBEFB06C89}"/>
              </a:ext>
            </a:extLst>
          </p:cNvPr>
          <p:cNvSpPr/>
          <p:nvPr/>
        </p:nvSpPr>
        <p:spPr>
          <a:xfrm>
            <a:off x="8595833" y="356763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障害報告書作成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D5BB594-4944-B946-E235-B5B5A513330A}"/>
              </a:ext>
            </a:extLst>
          </p:cNvPr>
          <p:cNvSpPr/>
          <p:nvPr/>
        </p:nvSpPr>
        <p:spPr>
          <a:xfrm>
            <a:off x="8595833" y="29013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障害報告書レビュー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FE8F1B-256D-AF72-E8EF-E1F9B3B09417}"/>
              </a:ext>
            </a:extLst>
          </p:cNvPr>
          <p:cNvCxnSpPr>
            <a:cxnSpLocks/>
            <a:stCxn id="19" idx="0"/>
            <a:endCxn id="20" idx="2"/>
          </p:cNvCxnSpPr>
          <p:nvPr/>
        </p:nvCxnSpPr>
        <p:spPr>
          <a:xfrm flipV="1">
            <a:off x="9118347" y="3308917"/>
            <a:ext cx="0" cy="258715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7958936E-5D75-6FD9-EC87-0B201113C275}"/>
              </a:ext>
            </a:extLst>
          </p:cNvPr>
          <p:cNvCxnSpPr>
            <a:cxnSpLocks/>
            <a:stCxn id="54" idx="0"/>
            <a:endCxn id="19" idx="2"/>
          </p:cNvCxnSpPr>
          <p:nvPr/>
        </p:nvCxnSpPr>
        <p:spPr>
          <a:xfrm flipV="1">
            <a:off x="9114885" y="3975226"/>
            <a:ext cx="3462" cy="19599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2D33B042-F10D-F947-44A3-3135EBDA5BFD}"/>
              </a:ext>
            </a:extLst>
          </p:cNvPr>
          <p:cNvCxnSpPr>
            <a:cxnSpLocks/>
            <a:stCxn id="20" idx="3"/>
            <a:endCxn id="48" idx="0"/>
          </p:cNvCxnSpPr>
          <p:nvPr/>
        </p:nvCxnSpPr>
        <p:spPr>
          <a:xfrm>
            <a:off x="9640861" y="3105120"/>
            <a:ext cx="732550" cy="476309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707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C0524-1762-7FAF-406F-FD7022150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0C37D3-1B89-E484-7E7A-ACBB700D6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プロジェクト定例報告</a:t>
            </a:r>
            <a:r>
              <a:rPr lang="en-US" altLang="ja-JP" dirty="0"/>
              <a:t>(</a:t>
            </a:r>
            <a:r>
              <a:rPr lang="ja-JP" altLang="en-US" dirty="0"/>
              <a:t>週次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C891DA8-5E72-B6E2-6468-7D2B57059503}"/>
              </a:ext>
            </a:extLst>
          </p:cNvPr>
          <p:cNvSpPr txBox="1"/>
          <p:nvPr/>
        </p:nvSpPr>
        <p:spPr>
          <a:xfrm>
            <a:off x="0" y="853523"/>
            <a:ext cx="704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プロジェクト進捗の定例報告</a:t>
            </a:r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48EC4BB-BC2B-33F4-5D0A-713EA8DCB224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1922A19-DD0F-B3CA-2BCF-F6362210E191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DAD7627-E48A-63A5-EA9F-0CD2179EBEE1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81F894D-2F96-E3E9-E928-905FBDBA0FDF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8A7BA96-2ACA-AC5B-C90E-D6411F2FC0F4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492BF79-B55B-7B8B-C271-ADD26B73F1F6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2E95528F-97D5-82B4-ED2F-EA36695D33AE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75C4440B-CE89-600C-92DD-B288FB6D852C}"/>
              </a:ext>
            </a:extLst>
          </p:cNvPr>
          <p:cNvCxnSpPr>
            <a:cxnSpLocks/>
            <a:stCxn id="4" idx="2"/>
            <a:endCxn id="12" idx="1"/>
          </p:cNvCxnSpPr>
          <p:nvPr/>
        </p:nvCxnSpPr>
        <p:spPr>
          <a:xfrm rot="16200000" flipH="1">
            <a:off x="2578831" y="3898494"/>
            <a:ext cx="4464200" cy="42480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EFDAE58E-B85A-8D45-A04A-72C1D2546ECE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2D0F2DC-3B06-0EE1-8DE2-36750F15B4B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B260D798-0392-2C63-408A-B66F238CAD4E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94344F8-9FA4-8981-C4F9-E6A1F79F7D17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A948A7B-39D0-66F8-A591-A8BB993FC97D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3A6D8CFE-50E3-315A-01B2-A3E651473DDE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DD79C542-58B0-514C-1856-A2FCF4BD0C81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ACFFB57F-2C51-8C1F-902A-A45C65517CE5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F3CA78E-6533-983F-DB30-127888438038}"/>
              </a:ext>
            </a:extLst>
          </p:cNvPr>
          <p:cNvSpPr/>
          <p:nvPr/>
        </p:nvSpPr>
        <p:spPr>
          <a:xfrm>
            <a:off x="4076013" y="147120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毎週月曜日 </a:t>
            </a:r>
            <a:r>
              <a:rPr kumimoji="1" lang="en-US" altLang="ja-JP" sz="600" dirty="0"/>
              <a:t>08:30-11:00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4EABF6-9E52-128F-ED3C-4602F571464D}"/>
              </a:ext>
            </a:extLst>
          </p:cNvPr>
          <p:cNvSpPr/>
          <p:nvPr/>
        </p:nvSpPr>
        <p:spPr>
          <a:xfrm>
            <a:off x="5014864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ja-JP" altLang="en-US" sz="600" dirty="0"/>
              <a:t>参加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CEA6110-9779-C4E6-62F1-BDFC6C338570}"/>
              </a:ext>
            </a:extLst>
          </p:cNvPr>
          <p:cNvCxnSpPr>
            <a:cxnSpLocks/>
            <a:stCxn id="47" idx="3"/>
            <a:endCxn id="46" idx="1"/>
          </p:cNvCxnSpPr>
          <p:nvPr/>
        </p:nvCxnSpPr>
        <p:spPr>
          <a:xfrm>
            <a:off x="2447686" y="4409936"/>
            <a:ext cx="311580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1C462A1-A5D7-1CAA-3553-4CFB99E20D33}"/>
              </a:ext>
            </a:extLst>
          </p:cNvPr>
          <p:cNvSpPr/>
          <p:nvPr/>
        </p:nvSpPr>
        <p:spPr>
          <a:xfrm>
            <a:off x="5014864" y="2869066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ja-JP" altLang="en-US" sz="600" dirty="0"/>
              <a:t>参加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B1D290E-A826-A243-8372-3AE46D6EA366}"/>
              </a:ext>
            </a:extLst>
          </p:cNvPr>
          <p:cNvSpPr/>
          <p:nvPr/>
        </p:nvSpPr>
        <p:spPr>
          <a:xfrm>
            <a:off x="5023335" y="539824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ja-JP" altLang="en-US" sz="600" dirty="0"/>
              <a:t>参加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49150CB-30D2-CA8B-97FB-57A8F30B1092}"/>
              </a:ext>
            </a:extLst>
          </p:cNvPr>
          <p:cNvSpPr/>
          <p:nvPr/>
        </p:nvSpPr>
        <p:spPr>
          <a:xfrm>
            <a:off x="5023335" y="61392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ja-JP" altLang="en-US" sz="600" dirty="0"/>
              <a:t>参加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0CBCC8F4-6B92-C869-E446-A0374EB5C46E}"/>
              </a:ext>
            </a:extLst>
          </p:cNvPr>
          <p:cNvCxnSpPr>
            <a:cxnSpLocks/>
            <a:stCxn id="4" idx="2"/>
            <a:endCxn id="11" idx="1"/>
          </p:cNvCxnSpPr>
          <p:nvPr/>
        </p:nvCxnSpPr>
        <p:spPr>
          <a:xfrm rot="16200000" flipH="1">
            <a:off x="2949307" y="3528018"/>
            <a:ext cx="3723248" cy="42480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85523987-A004-9CB1-1189-2CF2110730CC}"/>
              </a:ext>
            </a:extLst>
          </p:cNvPr>
          <p:cNvCxnSpPr>
            <a:cxnSpLocks/>
            <a:stCxn id="4" idx="2"/>
            <a:endCxn id="6" idx="1"/>
          </p:cNvCxnSpPr>
          <p:nvPr/>
        </p:nvCxnSpPr>
        <p:spPr>
          <a:xfrm rot="16200000" flipH="1">
            <a:off x="3541126" y="2936198"/>
            <a:ext cx="2531138" cy="41633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コネクタ: カギ線 41">
            <a:extLst>
              <a:ext uri="{FF2B5EF4-FFF2-40B4-BE49-F238E27FC236}">
                <a16:creationId xmlns:a16="http://schemas.microsoft.com/office/drawing/2014/main" id="{30924953-56A0-1E57-E4A7-42A0EA619B12}"/>
              </a:ext>
            </a:extLst>
          </p:cNvPr>
          <p:cNvCxnSpPr>
            <a:cxnSpLocks/>
            <a:stCxn id="4" idx="2"/>
            <a:endCxn id="5" idx="1"/>
          </p:cNvCxnSpPr>
          <p:nvPr/>
        </p:nvCxnSpPr>
        <p:spPr>
          <a:xfrm rot="16200000" flipH="1">
            <a:off x="4209663" y="2267661"/>
            <a:ext cx="1194065" cy="41633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6948BCE-DE1F-D8AA-95D3-E2C479D8573D}"/>
              </a:ext>
            </a:extLst>
          </p:cNvPr>
          <p:cNvSpPr/>
          <p:nvPr/>
        </p:nvSpPr>
        <p:spPr>
          <a:xfrm>
            <a:off x="2759266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　顧客定時用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D11AC44-505D-9F65-51B7-4156359718E0}"/>
              </a:ext>
            </a:extLst>
          </p:cNvPr>
          <p:cNvSpPr/>
          <p:nvPr/>
        </p:nvSpPr>
        <p:spPr>
          <a:xfrm>
            <a:off x="1402658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　開発スケジュール更新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B0FB89E5-A821-0BE1-64EF-37387C4C8FFC}"/>
              </a:ext>
            </a:extLst>
          </p:cNvPr>
          <p:cNvCxnSpPr>
            <a:cxnSpLocks/>
            <a:stCxn id="46" idx="3"/>
            <a:endCxn id="4" idx="1"/>
          </p:cNvCxnSpPr>
          <p:nvPr/>
        </p:nvCxnSpPr>
        <p:spPr>
          <a:xfrm flipV="1">
            <a:off x="3804294" y="1675001"/>
            <a:ext cx="271719" cy="273493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09A66E1-4BF7-CD6E-3D8B-ED41C6AF717C}"/>
              </a:ext>
            </a:extLst>
          </p:cNvPr>
          <p:cNvSpPr/>
          <p:nvPr/>
        </p:nvSpPr>
        <p:spPr>
          <a:xfrm>
            <a:off x="6615317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レビュー完了・更新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62" name="コネクタ: カギ線 61">
            <a:extLst>
              <a:ext uri="{FF2B5EF4-FFF2-40B4-BE49-F238E27FC236}">
                <a16:creationId xmlns:a16="http://schemas.microsoft.com/office/drawing/2014/main" id="{C8C3992B-B93A-6287-8A28-C87C48386F88}"/>
              </a:ext>
            </a:extLst>
          </p:cNvPr>
          <p:cNvCxnSpPr>
            <a:cxnSpLocks/>
            <a:stCxn id="5" idx="3"/>
            <a:endCxn id="61" idx="1"/>
          </p:cNvCxnSpPr>
          <p:nvPr/>
        </p:nvCxnSpPr>
        <p:spPr>
          <a:xfrm>
            <a:off x="6059892" y="3072863"/>
            <a:ext cx="555425" cy="133707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8CDA2D8F-10F6-E5D6-A19F-9C9E654FCF57}"/>
              </a:ext>
            </a:extLst>
          </p:cNvPr>
          <p:cNvCxnSpPr>
            <a:cxnSpLocks/>
            <a:stCxn id="11" idx="3"/>
            <a:endCxn id="61" idx="1"/>
          </p:cNvCxnSpPr>
          <p:nvPr/>
        </p:nvCxnSpPr>
        <p:spPr>
          <a:xfrm flipV="1">
            <a:off x="6068363" y="4409936"/>
            <a:ext cx="546954" cy="119211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コネクタ: カギ線 70">
            <a:extLst>
              <a:ext uri="{FF2B5EF4-FFF2-40B4-BE49-F238E27FC236}">
                <a16:creationId xmlns:a16="http://schemas.microsoft.com/office/drawing/2014/main" id="{5F8A54F5-888D-D00A-AB89-5D8B3EF873BA}"/>
              </a:ext>
            </a:extLst>
          </p:cNvPr>
          <p:cNvCxnSpPr>
            <a:cxnSpLocks/>
            <a:stCxn id="12" idx="3"/>
            <a:endCxn id="61" idx="1"/>
          </p:cNvCxnSpPr>
          <p:nvPr/>
        </p:nvCxnSpPr>
        <p:spPr>
          <a:xfrm flipV="1">
            <a:off x="6068363" y="4409936"/>
            <a:ext cx="546954" cy="1933062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74D9528A-F7F5-4D0E-288C-E1DC5966A82E}"/>
              </a:ext>
            </a:extLst>
          </p:cNvPr>
          <p:cNvCxnSpPr>
            <a:cxnSpLocks/>
            <a:stCxn id="6" idx="3"/>
            <a:endCxn id="61" idx="1"/>
          </p:cNvCxnSpPr>
          <p:nvPr/>
        </p:nvCxnSpPr>
        <p:spPr>
          <a:xfrm>
            <a:off x="6059892" y="4409936"/>
            <a:ext cx="555425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8478781-57E1-99B1-E77F-929D6E5CA6EA}"/>
              </a:ext>
            </a:extLst>
          </p:cNvPr>
          <p:cNvSpPr/>
          <p:nvPr/>
        </p:nvSpPr>
        <p:spPr>
          <a:xfrm>
            <a:off x="7940752" y="1470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毎週月曜日　</a:t>
            </a:r>
            <a:r>
              <a:rPr kumimoji="1" lang="en-US" altLang="ja-JP" sz="600" dirty="0"/>
              <a:t>17:00</a:t>
            </a:r>
            <a:r>
              <a:rPr kumimoji="1" lang="ja-JP" altLang="en-US" sz="600" dirty="0"/>
              <a:t>まで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A3DA11B5-A952-8E65-5B9A-AF6CADC39B17}"/>
              </a:ext>
            </a:extLst>
          </p:cNvPr>
          <p:cNvCxnSpPr>
            <a:cxnSpLocks/>
            <a:stCxn id="61" idx="3"/>
            <a:endCxn id="79" idx="1"/>
          </p:cNvCxnSpPr>
          <p:nvPr/>
        </p:nvCxnSpPr>
        <p:spPr>
          <a:xfrm flipV="1">
            <a:off x="7660345" y="1674226"/>
            <a:ext cx="280407" cy="273571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30EFF8F-751B-345C-7E18-A31774688132}"/>
              </a:ext>
            </a:extLst>
          </p:cNvPr>
          <p:cNvSpPr/>
          <p:nvPr/>
        </p:nvSpPr>
        <p:spPr>
          <a:xfrm>
            <a:off x="9301506" y="61392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C52EB58E-45AB-71B3-0391-B7BA9C681ECD}"/>
              </a:ext>
            </a:extLst>
          </p:cNvPr>
          <p:cNvCxnSpPr>
            <a:cxnSpLocks/>
            <a:stCxn id="61" idx="2"/>
            <a:endCxn id="84" idx="1"/>
          </p:cNvCxnSpPr>
          <p:nvPr/>
        </p:nvCxnSpPr>
        <p:spPr>
          <a:xfrm rot="16200000" flipH="1">
            <a:off x="7355036" y="4396527"/>
            <a:ext cx="1729265" cy="216367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FF65503F-594B-0933-239A-2FFE53D1C7AA}"/>
              </a:ext>
            </a:extLst>
          </p:cNvPr>
          <p:cNvSpPr/>
          <p:nvPr/>
        </p:nvSpPr>
        <p:spPr>
          <a:xfrm>
            <a:off x="7793273" y="792904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開発スケジュールテンプレート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FEE101C-7E14-486B-A2D1-E3B56887B60C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3F93C417-FCFB-6A6D-7070-50A389D873CB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</p:spTree>
    <p:extLst>
      <p:ext uri="{BB962C8B-B14F-4D97-AF65-F5344CB8AC3E}">
        <p14:creationId xmlns:p14="http://schemas.microsoft.com/office/powerpoint/2010/main" val="426545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79666-379A-5EF4-929D-931E3AC7B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F41EE9-0CEF-C73C-E9F8-9FEFAB25A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</a:t>
            </a:r>
            <a:r>
              <a:rPr lang="ja-JP" altLang="en-US" dirty="0"/>
              <a:t>定例報告</a:t>
            </a:r>
            <a:r>
              <a:rPr lang="en-US" altLang="ja-JP" dirty="0"/>
              <a:t>(</a:t>
            </a:r>
            <a:r>
              <a:rPr lang="ja-JP" altLang="en-US" dirty="0"/>
              <a:t>週次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C08699-604A-4C77-58C8-ACBADA6BCD9B}"/>
              </a:ext>
            </a:extLst>
          </p:cNvPr>
          <p:cNvSpPr txBox="1"/>
          <p:nvPr/>
        </p:nvSpPr>
        <p:spPr>
          <a:xfrm>
            <a:off x="-1" y="853523"/>
            <a:ext cx="1211580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プロジェクト進捗の定例報告</a:t>
            </a:r>
            <a:r>
              <a:rPr kumimoji="1" lang="en-US" altLang="ja-JP" dirty="0"/>
              <a:t>(</a:t>
            </a:r>
            <a:r>
              <a:rPr kumimoji="1" lang="ja-JP" altLang="en-US" dirty="0"/>
              <a:t>週次</a:t>
            </a:r>
            <a:r>
              <a:rPr kumimoji="1" lang="en-US" altLang="ja-JP" dirty="0"/>
              <a:t>)</a:t>
            </a:r>
          </a:p>
          <a:p>
            <a:endParaRPr kumimoji="1" lang="en-US" altLang="ja-JP" dirty="0"/>
          </a:p>
          <a:p>
            <a:r>
              <a:rPr kumimoji="1" lang="ja-JP" altLang="en-US" dirty="0"/>
              <a:t>目的：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 プロジェクトの遅れ、遅延を防ぐこと。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 プロジェクトにかかわるメンバーの技術的な課題を解決すること。</a:t>
            </a:r>
            <a:endParaRPr kumimoji="1" lang="en-US" altLang="ja-JP" dirty="0"/>
          </a:p>
          <a:p>
            <a:r>
              <a:rPr kumimoji="1" lang="en-US" altLang="ja-JP" dirty="0"/>
              <a:t>3. </a:t>
            </a:r>
            <a:r>
              <a:rPr kumimoji="1" lang="ja-JP" altLang="en-US" dirty="0"/>
              <a:t>プロジェクトの進度を可視化して、他メンバーへの共有を図ること。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進行方法：</a:t>
            </a:r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人</a:t>
            </a:r>
            <a:r>
              <a:rPr kumimoji="1" lang="en-US" altLang="ja-JP" dirty="0"/>
              <a:t>10</a:t>
            </a:r>
            <a:r>
              <a:rPr kumimoji="1" lang="ja-JP" altLang="en-US" dirty="0"/>
              <a:t>分を目安として、開発ガントチャート、およびプロジェクトガントチャートを説明する。</a:t>
            </a:r>
            <a:endParaRPr kumimoji="1" lang="en-US" altLang="ja-JP" dirty="0"/>
          </a:p>
          <a:p>
            <a:r>
              <a:rPr kumimoji="1" lang="ja-JP" altLang="en-US" dirty="0"/>
              <a:t>　毎週月曜日</a:t>
            </a:r>
            <a:r>
              <a:rPr kumimoji="1" lang="en-US" altLang="ja-JP" dirty="0"/>
              <a:t>08:30</a:t>
            </a:r>
            <a:r>
              <a:rPr kumimoji="1" lang="ja-JP" altLang="en-US" dirty="0"/>
              <a:t>よりスタート。参加者：　</a:t>
            </a:r>
            <a:r>
              <a:rPr kumimoji="1" lang="en-US" altLang="ja-JP" dirty="0"/>
              <a:t>2025/08/01 </a:t>
            </a:r>
            <a:r>
              <a:rPr kumimoji="1" lang="ja-JP" altLang="en-US" dirty="0"/>
              <a:t>現在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報告内容：</a:t>
            </a:r>
            <a:endParaRPr kumimoji="1" lang="en-US" altLang="ja-JP" dirty="0"/>
          </a:p>
          <a:p>
            <a:pPr marL="342900" indent="-342900">
              <a:buAutoNum type="arabicPeriod"/>
            </a:pPr>
            <a:r>
              <a:rPr kumimoji="1" lang="en-US" altLang="ja-JP" dirty="0"/>
              <a:t>[</a:t>
            </a:r>
            <a:r>
              <a:rPr kumimoji="1" lang="ja-JP" altLang="en-US" dirty="0"/>
              <a:t>① 開発スケジュール</a:t>
            </a:r>
            <a:r>
              <a:rPr kumimoji="1" lang="en-US" altLang="ja-JP" dirty="0"/>
              <a:t>]</a:t>
            </a:r>
            <a:r>
              <a:rPr kumimoji="1" lang="ja-JP" altLang="en-US" dirty="0"/>
              <a:t>、</a:t>
            </a:r>
            <a:r>
              <a:rPr kumimoji="1" lang="en-US" altLang="ja-JP" dirty="0"/>
              <a:t>[</a:t>
            </a:r>
            <a:r>
              <a:rPr kumimoji="1" lang="ja-JP" altLang="en-US" dirty="0"/>
              <a:t>② </a:t>
            </a:r>
            <a:r>
              <a:rPr kumimoji="1" lang="en-US" altLang="ja-JP" dirty="0"/>
              <a:t>PJ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]</a:t>
            </a:r>
            <a:r>
              <a:rPr kumimoji="1" lang="ja-JP" altLang="en-US" dirty="0"/>
              <a:t>の週次更新版の共有</a:t>
            </a:r>
            <a:endParaRPr kumimoji="1" lang="en-US" altLang="ja-JP" dirty="0"/>
          </a:p>
          <a:p>
            <a:pPr marL="342900" indent="-342900">
              <a:buAutoNum type="arabicPeriod"/>
            </a:pPr>
            <a:r>
              <a:rPr kumimoji="1" lang="ja-JP" altLang="en-US" dirty="0"/>
              <a:t>課題共有　</a:t>
            </a:r>
            <a:r>
              <a:rPr kumimoji="1" lang="en-US" altLang="ja-JP" dirty="0"/>
              <a:t>(</a:t>
            </a:r>
            <a:r>
              <a:rPr kumimoji="1" lang="ja-JP" altLang="en-US" dirty="0"/>
              <a:t>技術的な課題、プロジェクト進行、顧客間トラブル、追加リクエスト事項　など</a:t>
            </a:r>
            <a:r>
              <a:rPr kumimoji="1" lang="en-US" altLang="ja-JP" dirty="0"/>
              <a:t>)</a:t>
            </a:r>
          </a:p>
          <a:p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C13689D-D679-CDD4-E4D0-4FB0105DEFF9}"/>
              </a:ext>
            </a:extLst>
          </p:cNvPr>
          <p:cNvSpPr/>
          <p:nvPr/>
        </p:nvSpPr>
        <p:spPr>
          <a:xfrm>
            <a:off x="364592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Anek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Sanohkham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&amp; Consulting Dept.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93968A-58E0-F1D1-AE02-A62FA8F4F985}"/>
              </a:ext>
            </a:extLst>
          </p:cNvPr>
          <p:cNvSpPr/>
          <p:nvPr/>
        </p:nvSpPr>
        <p:spPr>
          <a:xfrm>
            <a:off x="6906578" y="42297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Soraya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Norasing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4575CE3-DB2A-8294-06BD-4BDF8D73D4EC}"/>
              </a:ext>
            </a:extLst>
          </p:cNvPr>
          <p:cNvSpPr/>
          <p:nvPr/>
        </p:nvSpPr>
        <p:spPr>
          <a:xfrm>
            <a:off x="2512002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Ronnagon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Kongsuwan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BD4EC60-9B54-02B2-BE0C-602EB95E14BC}"/>
              </a:ext>
            </a:extLst>
          </p:cNvPr>
          <p:cNvSpPr/>
          <p:nvPr/>
        </p:nvSpPr>
        <p:spPr>
          <a:xfrm>
            <a:off x="8011152" y="4229752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Nattapol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Poeam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5E5BBF6-0DFA-D031-8FCE-78D0905428BB}"/>
              </a:ext>
            </a:extLst>
          </p:cNvPr>
          <p:cNvSpPr/>
          <p:nvPr/>
        </p:nvSpPr>
        <p:spPr>
          <a:xfrm>
            <a:off x="4729026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Nattaporn</a:t>
            </a:r>
            <a:r>
              <a:rPr kumimoji="1" lang="en-US" altLang="ja-JP" sz="600" dirty="0">
                <a:solidFill>
                  <a:schemeClr val="tx1"/>
                </a:solidFill>
              </a:rPr>
              <a:t> Chaiya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B8FA96C-179A-3CA0-320F-0C56024CAC44}"/>
              </a:ext>
            </a:extLst>
          </p:cNvPr>
          <p:cNvSpPr/>
          <p:nvPr/>
        </p:nvSpPr>
        <p:spPr>
          <a:xfrm>
            <a:off x="3616576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Yutthapong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Sricha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70C4F81-C9C4-2DEC-12E8-0B424AE6BDC5}"/>
              </a:ext>
            </a:extLst>
          </p:cNvPr>
          <p:cNvSpPr/>
          <p:nvPr/>
        </p:nvSpPr>
        <p:spPr>
          <a:xfrm>
            <a:off x="1438297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Taweesak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Prumvised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856A4FA-A027-F027-9488-2997E45E4847}"/>
              </a:ext>
            </a:extLst>
          </p:cNvPr>
          <p:cNvSpPr/>
          <p:nvPr/>
        </p:nvSpPr>
        <p:spPr>
          <a:xfrm>
            <a:off x="5817802" y="4229754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Pairoj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Neamjarn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44F3403-2212-FE5F-F3ED-274272BD16EB}"/>
              </a:ext>
            </a:extLst>
          </p:cNvPr>
          <p:cNvSpPr/>
          <p:nvPr/>
        </p:nvSpPr>
        <p:spPr>
          <a:xfrm>
            <a:off x="9123602" y="42297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6C2BC9-B22B-84AD-DE1E-3DAD61CF71B3}"/>
              </a:ext>
            </a:extLst>
          </p:cNvPr>
          <p:cNvSpPr txBox="1"/>
          <p:nvPr/>
        </p:nvSpPr>
        <p:spPr>
          <a:xfrm>
            <a:off x="539101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08:30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CE4E050-B578-5C8D-6683-8C8C60353BBC}"/>
              </a:ext>
            </a:extLst>
          </p:cNvPr>
          <p:cNvSpPr txBox="1"/>
          <p:nvPr/>
        </p:nvSpPr>
        <p:spPr>
          <a:xfrm>
            <a:off x="1615504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08:40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F16A1C4-B4D8-551F-891D-B664F973675F}"/>
              </a:ext>
            </a:extLst>
          </p:cNvPr>
          <p:cNvSpPr txBox="1"/>
          <p:nvPr/>
        </p:nvSpPr>
        <p:spPr>
          <a:xfrm>
            <a:off x="2677574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08:50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8A3626F-E33D-D388-B5EF-3BBBA31F495D}"/>
              </a:ext>
            </a:extLst>
          </p:cNvPr>
          <p:cNvSpPr txBox="1"/>
          <p:nvPr/>
        </p:nvSpPr>
        <p:spPr>
          <a:xfrm>
            <a:off x="3768066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09:00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C02F03E-A5E4-83F8-77E8-1223877C7840}"/>
              </a:ext>
            </a:extLst>
          </p:cNvPr>
          <p:cNvSpPr txBox="1"/>
          <p:nvPr/>
        </p:nvSpPr>
        <p:spPr>
          <a:xfrm>
            <a:off x="4892999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09:10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1D5419A-89B0-9F07-F930-2B8174BEC316}"/>
              </a:ext>
            </a:extLst>
          </p:cNvPr>
          <p:cNvSpPr txBox="1"/>
          <p:nvPr/>
        </p:nvSpPr>
        <p:spPr>
          <a:xfrm>
            <a:off x="5984585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09:20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5E5F3BA-FFF5-B848-D9F9-324100F2999E}"/>
              </a:ext>
            </a:extLst>
          </p:cNvPr>
          <p:cNvSpPr txBox="1"/>
          <p:nvPr/>
        </p:nvSpPr>
        <p:spPr>
          <a:xfrm>
            <a:off x="7022885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09:30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52CAA23-A3CD-FAE3-89A6-2C528B819F62}"/>
              </a:ext>
            </a:extLst>
          </p:cNvPr>
          <p:cNvSpPr txBox="1"/>
          <p:nvPr/>
        </p:nvSpPr>
        <p:spPr>
          <a:xfrm>
            <a:off x="8133213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09:40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48C6483-2BEE-763A-2461-3665E4A6333E}"/>
              </a:ext>
            </a:extLst>
          </p:cNvPr>
          <p:cNvSpPr txBox="1"/>
          <p:nvPr/>
        </p:nvSpPr>
        <p:spPr>
          <a:xfrm>
            <a:off x="9278701" y="3868639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09:50</a:t>
            </a:r>
            <a:endParaRPr kumimoji="1" lang="ja-JP" altLang="en-US" dirty="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E1DB658-62AA-7568-CF8B-11F600C0A99F}"/>
              </a:ext>
            </a:extLst>
          </p:cNvPr>
          <p:cNvSpPr/>
          <p:nvPr/>
        </p:nvSpPr>
        <p:spPr>
          <a:xfrm>
            <a:off x="7793273" y="792904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開発スケジュールテンプレート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223BCCC0-9E06-9951-4F8E-8FBD0FF891E3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</p:spTree>
    <p:extLst>
      <p:ext uri="{BB962C8B-B14F-4D97-AF65-F5344CB8AC3E}">
        <p14:creationId xmlns:p14="http://schemas.microsoft.com/office/powerpoint/2010/main" val="156495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D32D2-AAD7-436F-F02E-DB63E2B0C3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3105150"/>
            <a:ext cx="5838825" cy="529119"/>
          </a:xfrm>
        </p:spPr>
        <p:txBody>
          <a:bodyPr/>
          <a:lstStyle/>
          <a:p>
            <a:r>
              <a:rPr lang="en-US" altLang="ja-JP" sz="2800" dirty="0"/>
              <a:t>Project management rules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661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4192A-6758-0E24-DE41-DD184C638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5EB0C-FCB3-424F-9837-0F95F35CD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8888"/>
            <a:ext cx="10515600" cy="1800224"/>
          </a:xfrm>
        </p:spPr>
        <p:txBody>
          <a:bodyPr/>
          <a:lstStyle/>
          <a:p>
            <a:r>
              <a:rPr lang="en-US" altLang="ja-JP" sz="6000" dirty="0"/>
              <a:t>Project management rules</a:t>
            </a:r>
            <a:endParaRPr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71480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142D6-F3B6-61B4-9BD4-E669A9648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61DE11-C2B4-CAC9-09C6-F039FE0C6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8B4E12-BFFD-6CC6-2AF2-4B55AEC5BC42}"/>
              </a:ext>
            </a:extLst>
          </p:cNvPr>
          <p:cNvSpPr txBox="1"/>
          <p:nvPr/>
        </p:nvSpPr>
        <p:spPr>
          <a:xfrm>
            <a:off x="317090" y="929148"/>
            <a:ext cx="8263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本資料はプロジェクト管理にまつわるルールを取りまとめる。</a:t>
            </a:r>
            <a:endParaRPr kumimoji="1" lang="en-US" altLang="ja-JP" dirty="0"/>
          </a:p>
          <a:p>
            <a:r>
              <a:rPr kumimoji="1" lang="ja-JP" altLang="en-US" dirty="0"/>
              <a:t>プロジェクトの関係者が、各々の責任区分で厳守をするべき事項をまとめる。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846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A958E-377C-A8EA-2D90-6E727330D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4E377-B5DC-146B-DC57-B5E62AE0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組織図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C3DBAFF-EC6F-33A3-03A9-1635FA31F41D}"/>
              </a:ext>
            </a:extLst>
          </p:cNvPr>
          <p:cNvSpPr txBox="1"/>
          <p:nvPr/>
        </p:nvSpPr>
        <p:spPr>
          <a:xfrm>
            <a:off x="257907" y="788283"/>
            <a:ext cx="4956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2025/08</a:t>
            </a:r>
            <a:r>
              <a:rPr kumimoji="1" lang="ja-JP" altLang="en-US" dirty="0"/>
              <a:t>時点の組織、および役割を下記に記す。</a:t>
            </a:r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71F1494-0A7B-31BC-83DB-2D0780A574EF}"/>
              </a:ext>
            </a:extLst>
          </p:cNvPr>
          <p:cNvSpPr/>
          <p:nvPr/>
        </p:nvSpPr>
        <p:spPr>
          <a:xfrm>
            <a:off x="8993884" y="3396501"/>
            <a:ext cx="3175993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07A574-C683-1F81-511B-47A47A5CF7DB}"/>
              </a:ext>
            </a:extLst>
          </p:cNvPr>
          <p:cNvSpPr/>
          <p:nvPr/>
        </p:nvSpPr>
        <p:spPr>
          <a:xfrm>
            <a:off x="60960" y="3402136"/>
            <a:ext cx="1428647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Administration 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67A3D16-A3F7-818F-635D-F40C1756B537}"/>
              </a:ext>
            </a:extLst>
          </p:cNvPr>
          <p:cNvSpPr/>
          <p:nvPr/>
        </p:nvSpPr>
        <p:spPr>
          <a:xfrm>
            <a:off x="1592451" y="3402907"/>
            <a:ext cx="2706447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Sales &amp; Consulting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8DAA6C8-93E5-3F6C-F697-CAEF5997B2B3}"/>
              </a:ext>
            </a:extLst>
          </p:cNvPr>
          <p:cNvSpPr/>
          <p:nvPr/>
        </p:nvSpPr>
        <p:spPr>
          <a:xfrm>
            <a:off x="4399390" y="3396501"/>
            <a:ext cx="4546900" cy="337261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Application Engineer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7F966359-48F3-C776-FEBE-C8821F788C90}"/>
              </a:ext>
            </a:extLst>
          </p:cNvPr>
          <p:cNvSpPr txBox="1">
            <a:spLocks/>
          </p:cNvSpPr>
          <p:nvPr/>
        </p:nvSpPr>
        <p:spPr>
          <a:xfrm>
            <a:off x="149094" y="1287467"/>
            <a:ext cx="11517312" cy="535788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"/>
              </a:spcBef>
              <a:buClrTx/>
              <a:buNone/>
            </a:pP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B31371F-DD5F-F8A8-FCCC-A9D250A1F3C0}"/>
              </a:ext>
            </a:extLst>
          </p:cNvPr>
          <p:cNvSpPr/>
          <p:nvPr/>
        </p:nvSpPr>
        <p:spPr>
          <a:xfrm>
            <a:off x="5055749" y="1226230"/>
            <a:ext cx="2011485" cy="3098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Shareholders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F2E4D10-C469-D6E0-BE97-2F96EF11D300}"/>
              </a:ext>
            </a:extLst>
          </p:cNvPr>
          <p:cNvSpPr/>
          <p:nvPr/>
        </p:nvSpPr>
        <p:spPr>
          <a:xfrm>
            <a:off x="5055749" y="1812703"/>
            <a:ext cx="2011485" cy="45454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Ryo Nozaki</a:t>
            </a: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CEO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40A9D7E-099F-3224-5867-280CB233EFEC}"/>
              </a:ext>
            </a:extLst>
          </p:cNvPr>
          <p:cNvSpPr/>
          <p:nvPr/>
        </p:nvSpPr>
        <p:spPr>
          <a:xfrm>
            <a:off x="274090" y="436676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Nongnut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Tophimai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Accounting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3513742-E7FB-ECA2-590E-020C445D6D23}"/>
              </a:ext>
            </a:extLst>
          </p:cNvPr>
          <p:cNvSpPr/>
          <p:nvPr/>
        </p:nvSpPr>
        <p:spPr>
          <a:xfrm>
            <a:off x="2997707" y="3915289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Anek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Sanohkham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&amp; Consulting Dept.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AE5EF54-8AFB-B8D1-12C7-CFBADB47A27A}"/>
              </a:ext>
            </a:extLst>
          </p:cNvPr>
          <p:cNvSpPr/>
          <p:nvPr/>
        </p:nvSpPr>
        <p:spPr>
          <a:xfrm>
            <a:off x="4529916" y="481055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Arunwit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cxnSp>
        <p:nvCxnSpPr>
          <p:cNvPr id="13" name="コネクタ: カギ線 12">
            <a:extLst>
              <a:ext uri="{FF2B5EF4-FFF2-40B4-BE49-F238E27FC236}">
                <a16:creationId xmlns:a16="http://schemas.microsoft.com/office/drawing/2014/main" id="{CAD3578E-29CD-5055-2DFB-78F7EE6362D0}"/>
              </a:ext>
            </a:extLst>
          </p:cNvPr>
          <p:cNvCxnSpPr>
            <a:cxnSpLocks/>
            <a:stCxn id="5" idx="0"/>
            <a:endCxn id="9" idx="2"/>
          </p:cNvCxnSpPr>
          <p:nvPr/>
        </p:nvCxnSpPr>
        <p:spPr>
          <a:xfrm rot="5400000" flipH="1" flipV="1">
            <a:off x="3935752" y="1277168"/>
            <a:ext cx="1135662" cy="31158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87B1F163-1188-FB6D-B0D7-73C94607D5B1}"/>
              </a:ext>
            </a:extLst>
          </p:cNvPr>
          <p:cNvCxnSpPr>
            <a:cxnSpLocks/>
            <a:stCxn id="4" idx="0"/>
            <a:endCxn id="9" idx="2"/>
          </p:cNvCxnSpPr>
          <p:nvPr/>
        </p:nvCxnSpPr>
        <p:spPr>
          <a:xfrm rot="5400000" flipH="1" flipV="1">
            <a:off x="2850943" y="191587"/>
            <a:ext cx="1134891" cy="52862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729D9860-126C-07C7-4CBE-8A983BA8F897}"/>
              </a:ext>
            </a:extLst>
          </p:cNvPr>
          <p:cNvCxnSpPr>
            <a:cxnSpLocks/>
            <a:stCxn id="3" idx="0"/>
            <a:endCxn id="51" idx="2"/>
          </p:cNvCxnSpPr>
          <p:nvPr/>
        </p:nvCxnSpPr>
        <p:spPr>
          <a:xfrm rot="16200000" flipV="1">
            <a:off x="9578994" y="2393613"/>
            <a:ext cx="338031" cy="166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88B31D0-E2D4-0B03-FDAA-63521D47775A}"/>
              </a:ext>
            </a:extLst>
          </p:cNvPr>
          <p:cNvSpPr/>
          <p:nvPr/>
        </p:nvSpPr>
        <p:spPr>
          <a:xfrm>
            <a:off x="281915" y="527526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Chanmnan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Thaithani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D83251E-BB68-BD48-7595-E86D8A8CAA33}"/>
              </a:ext>
            </a:extLst>
          </p:cNvPr>
          <p:cNvSpPr/>
          <p:nvPr/>
        </p:nvSpPr>
        <p:spPr>
          <a:xfrm>
            <a:off x="7599730" y="39199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Soraya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Norasing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0C0BC7F-0495-AFEF-A06A-23D1105AF950}"/>
              </a:ext>
            </a:extLst>
          </p:cNvPr>
          <p:cNvSpPr/>
          <p:nvPr/>
        </p:nvSpPr>
        <p:spPr>
          <a:xfrm>
            <a:off x="6580041" y="527169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Surasak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Atchanawat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72774F5-5CE5-00FF-EAC0-6BF38C2A7282}"/>
              </a:ext>
            </a:extLst>
          </p:cNvPr>
          <p:cNvSpPr/>
          <p:nvPr/>
        </p:nvSpPr>
        <p:spPr>
          <a:xfrm>
            <a:off x="9059086" y="4366762"/>
            <a:ext cx="978619" cy="4020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Konlawat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Saechee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1B2A6F-B120-ECCB-BA3B-85B440D46601}"/>
              </a:ext>
            </a:extLst>
          </p:cNvPr>
          <p:cNvSpPr/>
          <p:nvPr/>
        </p:nvSpPr>
        <p:spPr>
          <a:xfrm>
            <a:off x="1709668" y="572872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Nichapa Bhichaiangkul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3DAC81C-230B-85E1-4C23-B210CCE15025}"/>
              </a:ext>
            </a:extLst>
          </p:cNvPr>
          <p:cNvSpPr/>
          <p:nvPr/>
        </p:nvSpPr>
        <p:spPr>
          <a:xfrm>
            <a:off x="10092511" y="43667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Panupong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Raksakit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18645-C8F4-1EE5-C346-E20F134C23C9}"/>
              </a:ext>
            </a:extLst>
          </p:cNvPr>
          <p:cNvSpPr/>
          <p:nvPr/>
        </p:nvSpPr>
        <p:spPr>
          <a:xfrm>
            <a:off x="10087961" y="481455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Phatthadon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Inthachot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B32E7AB-2C25-CB87-05EF-9104655E27BD}"/>
              </a:ext>
            </a:extLst>
          </p:cNvPr>
          <p:cNvSpPr/>
          <p:nvPr/>
        </p:nvSpPr>
        <p:spPr>
          <a:xfrm>
            <a:off x="281915" y="572886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Wuttipong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Jindam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Administration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E7FED491-18CF-57E7-7C49-6111119A22D8}"/>
              </a:ext>
            </a:extLst>
          </p:cNvPr>
          <p:cNvCxnSpPr>
            <a:cxnSpLocks/>
            <a:stCxn id="6" idx="0"/>
            <a:endCxn id="51" idx="2"/>
          </p:cNvCxnSpPr>
          <p:nvPr/>
        </p:nvCxnSpPr>
        <p:spPr>
          <a:xfrm rot="5400000" flipH="1" flipV="1">
            <a:off x="7624473" y="2106838"/>
            <a:ext cx="338031" cy="2241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BC228C2-65CC-83E1-FFDE-93B6161C708A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6061492" y="1536047"/>
            <a:ext cx="0" cy="276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D5E497A-DEB1-5452-FDAE-9D5B7D781A43}"/>
              </a:ext>
            </a:extLst>
          </p:cNvPr>
          <p:cNvSpPr/>
          <p:nvPr/>
        </p:nvSpPr>
        <p:spPr>
          <a:xfrm>
            <a:off x="6580096" y="4361004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Ronnagon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Kongsuwan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247346B-E7BC-72D2-8334-9552DFB32E18}"/>
              </a:ext>
            </a:extLst>
          </p:cNvPr>
          <p:cNvSpPr/>
          <p:nvPr/>
        </p:nvSpPr>
        <p:spPr>
          <a:xfrm>
            <a:off x="7599730" y="4359441"/>
            <a:ext cx="978619" cy="4020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Thanthima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Phaengkham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D9433D-7422-EDEB-7BA8-5372B98E2EDB}"/>
              </a:ext>
            </a:extLst>
          </p:cNvPr>
          <p:cNvSpPr/>
          <p:nvPr/>
        </p:nvSpPr>
        <p:spPr>
          <a:xfrm>
            <a:off x="10090733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Surat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Duangchiaw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1010492-ED95-4796-B437-9D45E30A40EF}"/>
              </a:ext>
            </a:extLst>
          </p:cNvPr>
          <p:cNvSpPr/>
          <p:nvPr/>
        </p:nvSpPr>
        <p:spPr>
          <a:xfrm>
            <a:off x="7598520" y="480560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Watcharin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Arnnok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8F51116-73DF-8781-B71E-59F6AA99B72B}"/>
              </a:ext>
            </a:extLst>
          </p:cNvPr>
          <p:cNvSpPr/>
          <p:nvPr/>
        </p:nvSpPr>
        <p:spPr>
          <a:xfrm>
            <a:off x="7598520" y="526885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Thiraporn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Amornsirinukorh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21FF085-2187-DFBC-9481-C4AFDB1802D9}"/>
              </a:ext>
            </a:extLst>
          </p:cNvPr>
          <p:cNvSpPr/>
          <p:nvPr/>
        </p:nvSpPr>
        <p:spPr>
          <a:xfrm>
            <a:off x="2996725" y="480938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Panthita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Roekdee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73A21B1-E376-3098-E881-542C6DC66EEE}"/>
              </a:ext>
            </a:extLst>
          </p:cNvPr>
          <p:cNvSpPr/>
          <p:nvPr/>
        </p:nvSpPr>
        <p:spPr>
          <a:xfrm>
            <a:off x="1715833" y="482890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Yuki Osawa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System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75359E5D-3E4F-B0A4-EF9B-FC418D919EC0}"/>
              </a:ext>
            </a:extLst>
          </p:cNvPr>
          <p:cNvSpPr/>
          <p:nvPr/>
        </p:nvSpPr>
        <p:spPr>
          <a:xfrm>
            <a:off x="10067640" y="388828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Nattapol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Poeam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5D9E0ED-5035-8F7A-E44A-7D4C656CBCC7}"/>
              </a:ext>
            </a:extLst>
          </p:cNvPr>
          <p:cNvSpPr/>
          <p:nvPr/>
        </p:nvSpPr>
        <p:spPr>
          <a:xfrm>
            <a:off x="1715832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Yukihiko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Yaguchi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E88EBC-1114-873A-19D9-92F556ECBEFC}"/>
              </a:ext>
            </a:extLst>
          </p:cNvPr>
          <p:cNvSpPr/>
          <p:nvPr/>
        </p:nvSpPr>
        <p:spPr>
          <a:xfrm>
            <a:off x="10556950" y="886283"/>
            <a:ext cx="1635050" cy="28466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Aug.2025-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DA4E631-96CC-F1C3-A413-0448670759A0}"/>
              </a:ext>
            </a:extLst>
          </p:cNvPr>
          <p:cNvSpPr/>
          <p:nvPr/>
        </p:nvSpPr>
        <p:spPr>
          <a:xfrm>
            <a:off x="5546671" y="4366760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Nattaporn</a:t>
            </a:r>
            <a:r>
              <a:rPr kumimoji="1" lang="en-US" altLang="ja-JP" sz="600" dirty="0">
                <a:solidFill>
                  <a:schemeClr val="tx1"/>
                </a:solidFill>
              </a:rPr>
              <a:t> Chaiya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5F6102A-C755-DD4B-E316-C5B49674E350}"/>
              </a:ext>
            </a:extLst>
          </p:cNvPr>
          <p:cNvSpPr/>
          <p:nvPr/>
        </p:nvSpPr>
        <p:spPr>
          <a:xfrm>
            <a:off x="9064520" y="527971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Purinat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Thongbaiyai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22C22-9BBD-31A6-99BC-9ABE8D775213}"/>
              </a:ext>
            </a:extLst>
          </p:cNvPr>
          <p:cNvSpPr/>
          <p:nvPr/>
        </p:nvSpPr>
        <p:spPr>
          <a:xfrm>
            <a:off x="9064520" y="481325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Sermsak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Prowee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89A8428-7269-436F-FFB3-18368179C220}"/>
              </a:ext>
            </a:extLst>
          </p:cNvPr>
          <p:cNvSpPr/>
          <p:nvPr/>
        </p:nvSpPr>
        <p:spPr>
          <a:xfrm>
            <a:off x="281915" y="482890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Khanittha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Dithakarn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Accounting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DF7EC1-C79C-5D3A-2251-F8CA3BE5DFD5}"/>
              </a:ext>
            </a:extLst>
          </p:cNvPr>
          <p:cNvSpPr/>
          <p:nvPr/>
        </p:nvSpPr>
        <p:spPr>
          <a:xfrm>
            <a:off x="5548395" y="480560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Phongphan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Suwanteamee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490F741-3C8F-677F-6A97-1998E92016D2}"/>
              </a:ext>
            </a:extLst>
          </p:cNvPr>
          <p:cNvSpPr/>
          <p:nvPr/>
        </p:nvSpPr>
        <p:spPr>
          <a:xfrm>
            <a:off x="274089" y="3908625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Karnthida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Wannasiwaporn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Administrator Dept..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6C83CA2-0CB6-C7B1-1C34-299BCC044275}"/>
              </a:ext>
            </a:extLst>
          </p:cNvPr>
          <p:cNvSpPr/>
          <p:nvPr/>
        </p:nvSpPr>
        <p:spPr>
          <a:xfrm>
            <a:off x="4521193" y="527380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Nattikorn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Srisadet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024D668-B5BC-8103-0527-7D78667F6796}"/>
              </a:ext>
            </a:extLst>
          </p:cNvPr>
          <p:cNvSpPr/>
          <p:nvPr/>
        </p:nvSpPr>
        <p:spPr>
          <a:xfrm>
            <a:off x="11116946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Nattapong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Sukcharoen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D907EC0-7474-1933-06A6-56B9BE362A2C}"/>
              </a:ext>
            </a:extLst>
          </p:cNvPr>
          <p:cNvSpPr/>
          <p:nvPr/>
        </p:nvSpPr>
        <p:spPr>
          <a:xfrm>
            <a:off x="4522183" y="4371797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Yutthapong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Sricha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27CA470-A644-FEF8-D3EF-EA3591AA5424}"/>
              </a:ext>
            </a:extLst>
          </p:cNvPr>
          <p:cNvSpPr/>
          <p:nvPr/>
        </p:nvSpPr>
        <p:spPr>
          <a:xfrm>
            <a:off x="2996725" y="527262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Pornpimon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Jinawan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Inside sales &amp; Admin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9830081-8BCB-5D5E-50D1-094D42FF2969}"/>
              </a:ext>
            </a:extLst>
          </p:cNvPr>
          <p:cNvSpPr/>
          <p:nvPr/>
        </p:nvSpPr>
        <p:spPr>
          <a:xfrm>
            <a:off x="1715833" y="43667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Ryosuke Hiroki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Engineer &amp; System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0764DCD-8A30-4357-562C-42B935370E99}"/>
              </a:ext>
            </a:extLst>
          </p:cNvPr>
          <p:cNvSpPr/>
          <p:nvPr/>
        </p:nvSpPr>
        <p:spPr>
          <a:xfrm>
            <a:off x="11116946" y="481325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Pattanasak Chaonchom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E1584BC-DA29-5747-C1CE-DC56919672F9}"/>
              </a:ext>
            </a:extLst>
          </p:cNvPr>
          <p:cNvSpPr/>
          <p:nvPr/>
        </p:nvSpPr>
        <p:spPr>
          <a:xfrm>
            <a:off x="2997708" y="437204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Phattarapong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Kammee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E624B74-2F51-CB4E-6659-F702CB88DAC2}"/>
              </a:ext>
            </a:extLst>
          </p:cNvPr>
          <p:cNvSpPr/>
          <p:nvPr/>
        </p:nvSpPr>
        <p:spPr>
          <a:xfrm>
            <a:off x="11116946" y="4366761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Suphawat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Tinaso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A49D544-3527-C174-F45C-70F964446807}"/>
              </a:ext>
            </a:extLst>
          </p:cNvPr>
          <p:cNvSpPr/>
          <p:nvPr/>
        </p:nvSpPr>
        <p:spPr>
          <a:xfrm>
            <a:off x="7908393" y="2603928"/>
            <a:ext cx="2011485" cy="45454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CTO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B77D8077-84CB-D0EB-761D-EE0CF0DD1956}"/>
              </a:ext>
            </a:extLst>
          </p:cNvPr>
          <p:cNvCxnSpPr>
            <a:cxnSpLocks/>
            <a:stCxn id="51" idx="0"/>
            <a:endCxn id="9" idx="2"/>
          </p:cNvCxnSpPr>
          <p:nvPr/>
        </p:nvCxnSpPr>
        <p:spPr>
          <a:xfrm rot="16200000" flipV="1">
            <a:off x="7319473" y="1009265"/>
            <a:ext cx="336683" cy="28526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177D0BA-26C3-FA73-CCCC-77DCA7A08B35}"/>
              </a:ext>
            </a:extLst>
          </p:cNvPr>
          <p:cNvSpPr/>
          <p:nvPr/>
        </p:nvSpPr>
        <p:spPr>
          <a:xfrm>
            <a:off x="6573568" y="3915287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Taweesak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Prumvised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0D39F1A-E110-AF49-0331-2E6DAFE2058B}"/>
              </a:ext>
            </a:extLst>
          </p:cNvPr>
          <p:cNvSpPr/>
          <p:nvPr/>
        </p:nvSpPr>
        <p:spPr>
          <a:xfrm>
            <a:off x="5547406" y="3918041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Pairoj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Neamjarn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6BF69F8-B68E-3DA0-C374-CC9F197EE3A0}"/>
              </a:ext>
            </a:extLst>
          </p:cNvPr>
          <p:cNvSpPr/>
          <p:nvPr/>
        </p:nvSpPr>
        <p:spPr>
          <a:xfrm>
            <a:off x="4521193" y="3915288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B4FAC50-5FAA-2414-B931-39E3C6DB85A9}"/>
              </a:ext>
            </a:extLst>
          </p:cNvPr>
          <p:cNvSpPr/>
          <p:nvPr/>
        </p:nvSpPr>
        <p:spPr>
          <a:xfrm>
            <a:off x="5532946" y="527322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Shinnapat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Phunsriphatchalakul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E2F0B60-1A97-D0F1-DCFE-FBA15F5FA417}"/>
              </a:ext>
            </a:extLst>
          </p:cNvPr>
          <p:cNvSpPr/>
          <p:nvPr/>
        </p:nvSpPr>
        <p:spPr>
          <a:xfrm>
            <a:off x="6580041" y="480400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Tanong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Amnuaypornsri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D898100-3185-BAA6-6361-4AFD18CFF459}"/>
              </a:ext>
            </a:extLst>
          </p:cNvPr>
          <p:cNvSpPr/>
          <p:nvPr/>
        </p:nvSpPr>
        <p:spPr>
          <a:xfrm>
            <a:off x="10092572" y="574773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Hannok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Mechanical Engineering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198F381-ED3B-FF24-4F2B-0CA8090E7A40}"/>
              </a:ext>
            </a:extLst>
          </p:cNvPr>
          <p:cNvSpPr/>
          <p:nvPr/>
        </p:nvSpPr>
        <p:spPr>
          <a:xfrm>
            <a:off x="9066359" y="57439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Warit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Chunlaka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Mechanical Engineering 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4B5E5D7-C2CA-20A5-FDA3-3C445961A4CB}"/>
              </a:ext>
            </a:extLst>
          </p:cNvPr>
          <p:cNvSpPr/>
          <p:nvPr/>
        </p:nvSpPr>
        <p:spPr>
          <a:xfrm>
            <a:off x="11116946" y="5745008"/>
            <a:ext cx="978619" cy="4020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Siriporn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Nimitmuenwai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Engineering and Administrator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12043AC-346D-A056-4BEB-8AC575713118}"/>
              </a:ext>
            </a:extLst>
          </p:cNvPr>
          <p:cNvSpPr/>
          <p:nvPr/>
        </p:nvSpPr>
        <p:spPr>
          <a:xfrm>
            <a:off x="456577" y="1372899"/>
            <a:ext cx="978619" cy="1526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874071E5-910F-5B6D-836D-D32FECB48EE6}"/>
              </a:ext>
            </a:extLst>
          </p:cNvPr>
          <p:cNvSpPr/>
          <p:nvPr/>
        </p:nvSpPr>
        <p:spPr>
          <a:xfrm>
            <a:off x="456576" y="1604466"/>
            <a:ext cx="978619" cy="1468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Schedule 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12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14B4B-56E5-3D68-D813-CC05CD9ED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6B897F-DF33-4ED2-F8CE-34569298F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役割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5575580-E792-C966-F175-EE8D0B8F9B93}"/>
              </a:ext>
            </a:extLst>
          </p:cNvPr>
          <p:cNvSpPr txBox="1"/>
          <p:nvPr/>
        </p:nvSpPr>
        <p:spPr>
          <a:xfrm>
            <a:off x="317090" y="929148"/>
            <a:ext cx="777809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Project Leader</a:t>
            </a:r>
          </a:p>
          <a:p>
            <a:r>
              <a:rPr kumimoji="1" lang="ja-JP" altLang="en-US" dirty="0"/>
              <a:t>プロジェクトの品質管理、スケジュール管理の作成・運用・顧客連絡。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b="1" dirty="0"/>
              <a:t>Schedule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Manager</a:t>
            </a:r>
          </a:p>
          <a:p>
            <a:r>
              <a:rPr kumimoji="1" lang="ja-JP" altLang="en-US" dirty="0"/>
              <a:t>全プロジェクトのスケジュールを管理。</a:t>
            </a:r>
            <a:endParaRPr kumimoji="1" lang="en-US" altLang="ja-JP" dirty="0"/>
          </a:p>
          <a:p>
            <a:r>
              <a:rPr kumimoji="1" lang="en-US" altLang="ja-JP" dirty="0"/>
              <a:t>REDMINE</a:t>
            </a:r>
            <a:r>
              <a:rPr kumimoji="1" lang="ja-JP" altLang="en-US" dirty="0"/>
              <a:t>への入力、および各プロジェクト関連のドキュメント管理の責任者。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b="1" dirty="0"/>
              <a:t>Japanese PIC</a:t>
            </a:r>
          </a:p>
          <a:p>
            <a:r>
              <a:rPr kumimoji="1" lang="ja-JP" altLang="en-US" dirty="0"/>
              <a:t>プロジェクトの品質管理、スケジュール管理の責任者。顧客窓口。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b="1" dirty="0"/>
              <a:t>Sales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person</a:t>
            </a:r>
          </a:p>
          <a:p>
            <a:r>
              <a:rPr kumimoji="1" lang="ja-JP" altLang="en-US" dirty="0"/>
              <a:t>プロジェクトの関連の顧客窓口。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b="1" dirty="0"/>
              <a:t>Accounting</a:t>
            </a:r>
          </a:p>
          <a:p>
            <a:r>
              <a:rPr kumimoji="1" lang="ja-JP" altLang="en-US" dirty="0"/>
              <a:t>アカウント、経理担当者。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b="1" dirty="0"/>
              <a:t>CEO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/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CTO</a:t>
            </a:r>
          </a:p>
          <a:p>
            <a:r>
              <a:rPr kumimoji="1" lang="ja-JP" altLang="en-US" dirty="0"/>
              <a:t>各ドキュメント、申請の承認。総責任者。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00891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F2F88-D961-4D65-D29A-1352A433F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ACCC9-971A-222A-57A7-6E7620B5A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プロジェクト新規発足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C2E64D8-126F-8FF7-2297-0BB090253B45}"/>
              </a:ext>
            </a:extLst>
          </p:cNvPr>
          <p:cNvSpPr txBox="1"/>
          <p:nvPr/>
        </p:nvSpPr>
        <p:spPr>
          <a:xfrm>
            <a:off x="0" y="853523"/>
            <a:ext cx="2935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プロジェクト新規発足</a:t>
            </a:r>
            <a:r>
              <a:rPr kumimoji="1" lang="en-US" altLang="ja-JP" dirty="0"/>
              <a:t>(N+0)</a:t>
            </a:r>
          </a:p>
          <a:p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48C835-44F2-2C09-63A2-246F1BFA8B20}"/>
              </a:ext>
            </a:extLst>
          </p:cNvPr>
          <p:cNvSpPr/>
          <p:nvPr/>
        </p:nvSpPr>
        <p:spPr>
          <a:xfrm>
            <a:off x="1606784" y="1441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プロジェクト受注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1B9A113-031E-A724-8537-67A80BBDCF56}"/>
              </a:ext>
            </a:extLst>
          </p:cNvPr>
          <p:cNvSpPr/>
          <p:nvPr/>
        </p:nvSpPr>
        <p:spPr>
          <a:xfrm>
            <a:off x="1606784" y="2157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受注リスト追加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8300214E-CDAE-ECBC-6725-EF2E2F7F00F8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>
            <a:off x="2129298" y="1848945"/>
            <a:ext cx="0" cy="30840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0AE18B-A783-83ED-C9FC-E2E576FE68FF}"/>
              </a:ext>
            </a:extLst>
          </p:cNvPr>
          <p:cNvSpPr/>
          <p:nvPr/>
        </p:nvSpPr>
        <p:spPr>
          <a:xfrm>
            <a:off x="1606784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PJ</a:t>
            </a:r>
            <a:r>
              <a:rPr kumimoji="1" lang="ja-JP" altLang="en-US" sz="600" dirty="0"/>
              <a:t>コード採番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3E4720D-85CD-AEFD-727A-C4C4109E6B51}"/>
              </a:ext>
            </a:extLst>
          </p:cNvPr>
          <p:cNvSpPr/>
          <p:nvPr/>
        </p:nvSpPr>
        <p:spPr>
          <a:xfrm>
            <a:off x="1606784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PJ</a:t>
            </a:r>
            <a:r>
              <a:rPr kumimoji="1" lang="ja-JP" altLang="en-US" sz="600" dirty="0"/>
              <a:t>情報の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B2F420-97B7-637D-3606-E887ADF3AA88}"/>
              </a:ext>
            </a:extLst>
          </p:cNvPr>
          <p:cNvSpPr/>
          <p:nvPr/>
        </p:nvSpPr>
        <p:spPr>
          <a:xfrm>
            <a:off x="2871982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Leader</a:t>
            </a:r>
            <a:r>
              <a:rPr kumimoji="1" lang="ja-JP" altLang="en-US" sz="600" dirty="0"/>
              <a:t>決定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Assign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4CE6EF-3910-F5FD-43D4-A72141D85CFB}"/>
              </a:ext>
            </a:extLst>
          </p:cNvPr>
          <p:cNvSpPr/>
          <p:nvPr/>
        </p:nvSpPr>
        <p:spPr>
          <a:xfrm>
            <a:off x="4247937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member</a:t>
            </a:r>
            <a:r>
              <a:rPr kumimoji="1" lang="ja-JP" altLang="en-US" sz="600" dirty="0"/>
              <a:t>決定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B1FF30F-8226-7214-7E07-B8FD63D12F7E}"/>
              </a:ext>
            </a:extLst>
          </p:cNvPr>
          <p:cNvSpPr/>
          <p:nvPr/>
        </p:nvSpPr>
        <p:spPr>
          <a:xfrm>
            <a:off x="4251473" y="418399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概要施使用説明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Project  Leader to Project Member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E3BBD62-1B43-0EA8-17C1-789E0523375C}"/>
              </a:ext>
            </a:extLst>
          </p:cNvPr>
          <p:cNvSpPr/>
          <p:nvPr/>
        </p:nvSpPr>
        <p:spPr>
          <a:xfrm>
            <a:off x="4251473" y="357874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概要施使用説明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PIC to Project  Leader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F213003-9534-D410-56FD-4CFAC6F95C6F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AC47F7-C587-9500-7FA2-455BAC712C6B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BB37E30-AAC7-61DF-395B-81B64AEC8C6B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A099A9A-419B-72BD-CFE4-BA8091AFF039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F46D7FE-100E-CD89-7B9D-F350093BA9BC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A29FF51-CE3C-9003-0A68-5EC69A38C374}"/>
              </a:ext>
            </a:extLst>
          </p:cNvPr>
          <p:cNvSpPr/>
          <p:nvPr/>
        </p:nvSpPr>
        <p:spPr>
          <a:xfrm>
            <a:off x="4251473" y="47718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　開発工数算出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N+3</a:t>
            </a:r>
            <a:endParaRPr kumimoji="1" lang="ja-JP" altLang="en-US" sz="6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681D12C-158C-58A4-52DD-0E559FA9FE5F}"/>
              </a:ext>
            </a:extLst>
          </p:cNvPr>
          <p:cNvSpPr/>
          <p:nvPr/>
        </p:nvSpPr>
        <p:spPr>
          <a:xfrm>
            <a:off x="5686914" y="418076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開発工数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Project  Leader </a:t>
            </a:r>
            <a:r>
              <a:rPr kumimoji="1" lang="ja-JP" altLang="en-US" sz="600" dirty="0"/>
              <a:t>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N+3</a:t>
            </a:r>
            <a:endParaRPr kumimoji="1" lang="ja-JP" altLang="en-US" sz="600" dirty="0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7547790-DE35-CD4F-95B0-BB983A7EDDFF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74BDCF1-557E-E936-88F7-FFCE5B3EDF60}"/>
              </a:ext>
            </a:extLst>
          </p:cNvPr>
          <p:cNvSpPr/>
          <p:nvPr/>
        </p:nvSpPr>
        <p:spPr>
          <a:xfrm>
            <a:off x="5686914" y="538113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開発工数</a:t>
            </a:r>
            <a:r>
              <a:rPr kumimoji="1" lang="en-US" altLang="ja-JP" sz="600" dirty="0"/>
              <a:t>CTO</a:t>
            </a:r>
            <a:r>
              <a:rPr kumimoji="1" lang="ja-JP" altLang="en-US" sz="600" dirty="0"/>
              <a:t>確認・承認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N+4</a:t>
            </a:r>
            <a:endParaRPr kumimoji="1" lang="ja-JP" altLang="en-US" sz="600" dirty="0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E4405F1-7022-D429-DC49-28954BD0DBD5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56DFAEF-564E-8E5C-32DE-774C7478D0C4}"/>
              </a:ext>
            </a:extLst>
          </p:cNvPr>
          <p:cNvSpPr/>
          <p:nvPr/>
        </p:nvSpPr>
        <p:spPr>
          <a:xfrm>
            <a:off x="7059434" y="418076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　開発スケジュール作成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91717CD-5210-78E4-1E36-E0CC147D5D75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　顧客定時用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スケジュール作成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sp>
        <p:nvSpPr>
          <p:cNvPr id="28" name="フローチャート: 判断 27">
            <a:extLst>
              <a:ext uri="{FF2B5EF4-FFF2-40B4-BE49-F238E27FC236}">
                <a16:creationId xmlns:a16="http://schemas.microsoft.com/office/drawing/2014/main" id="{E7757BFE-E4F1-BD7A-5F8F-8291A7E58980}"/>
              </a:ext>
            </a:extLst>
          </p:cNvPr>
          <p:cNvSpPr/>
          <p:nvPr/>
        </p:nvSpPr>
        <p:spPr>
          <a:xfrm>
            <a:off x="7059434" y="5337786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開発工数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承認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N+4</a:t>
            </a:r>
            <a:endParaRPr kumimoji="1" lang="ja-JP" altLang="en-US" sz="600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948CC5C-F358-F3B7-8EC8-68E266114EB8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2129298" y="2564945"/>
            <a:ext cx="0" cy="30840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9D016809-B98E-FF65-5D93-49B30B079208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2651812" y="3077148"/>
            <a:ext cx="220170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4636AA04-5A2E-5F18-5177-8166016B0276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129298" y="3280945"/>
            <a:ext cx="0" cy="283853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0106C61-6575-1E45-DBC4-2DC112A86C6A}"/>
              </a:ext>
            </a:extLst>
          </p:cNvPr>
          <p:cNvSpPr/>
          <p:nvPr/>
        </p:nvSpPr>
        <p:spPr>
          <a:xfrm>
            <a:off x="8265573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sp>
        <p:nvSpPr>
          <p:cNvPr id="41" name="フローチャート: 判断 40">
            <a:extLst>
              <a:ext uri="{FF2B5EF4-FFF2-40B4-BE49-F238E27FC236}">
                <a16:creationId xmlns:a16="http://schemas.microsoft.com/office/drawing/2014/main" id="{261A5BAB-638A-EF52-5AB6-67BA4CA12F4E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スケジュール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承認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2871807F-C900-1F27-13AF-C11329812D30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3917010" y="3077148"/>
            <a:ext cx="330927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2FABBF79-BA6B-836B-4671-5681F40EB9CC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4770451" y="3280945"/>
            <a:ext cx="3536" cy="29780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DAEECF4-ABCD-B209-7C5A-13EB324EB0E9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顧客にスケジュール送付</a:t>
            </a: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6272A72-59F6-0DE2-7B6D-AAD3963F1367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4773987" y="3986339"/>
            <a:ext cx="0" cy="19765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FDC0BA95-6394-86A6-3ACA-82DFCEABC81B}"/>
              </a:ext>
            </a:extLst>
          </p:cNvPr>
          <p:cNvCxnSpPr>
            <a:cxnSpLocks/>
            <a:stCxn id="11" idx="2"/>
            <a:endCxn id="19" idx="0"/>
          </p:cNvCxnSpPr>
          <p:nvPr/>
        </p:nvCxnSpPr>
        <p:spPr>
          <a:xfrm>
            <a:off x="4773987" y="4591589"/>
            <a:ext cx="0" cy="18023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8A4EE99E-EA28-0CD3-9444-95EC28F7D03B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5296501" y="4384560"/>
            <a:ext cx="390413" cy="59106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BC4EAB4F-F18D-B55D-00DD-C8C121BFF0B7}"/>
              </a:ext>
            </a:extLst>
          </p:cNvPr>
          <p:cNvCxnSpPr>
            <a:cxnSpLocks/>
            <a:stCxn id="28" idx="2"/>
            <a:endCxn id="19" idx="1"/>
          </p:cNvCxnSpPr>
          <p:nvPr/>
        </p:nvCxnSpPr>
        <p:spPr>
          <a:xfrm rot="5400000" flipH="1">
            <a:off x="5489456" y="3737638"/>
            <a:ext cx="854510" cy="3330475"/>
          </a:xfrm>
          <a:prstGeom prst="bentConnector4">
            <a:avLst>
              <a:gd name="adj1" fmla="val -26752"/>
              <a:gd name="adj2" fmla="val 106864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E758AD8-A6FE-8561-BD74-99804760304C}"/>
              </a:ext>
            </a:extLst>
          </p:cNvPr>
          <p:cNvCxnSpPr>
            <a:cxnSpLocks/>
            <a:stCxn id="23" idx="3"/>
            <a:endCxn id="28" idx="1"/>
          </p:cNvCxnSpPr>
          <p:nvPr/>
        </p:nvCxnSpPr>
        <p:spPr>
          <a:xfrm flipV="1">
            <a:off x="6731942" y="5583958"/>
            <a:ext cx="327492" cy="972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7BEEB9AA-F7C3-D3D6-B0C9-A5B43B7BA89B}"/>
              </a:ext>
            </a:extLst>
          </p:cNvPr>
          <p:cNvCxnSpPr>
            <a:cxnSpLocks/>
            <a:stCxn id="28" idx="0"/>
            <a:endCxn id="25" idx="2"/>
          </p:cNvCxnSpPr>
          <p:nvPr/>
        </p:nvCxnSpPr>
        <p:spPr>
          <a:xfrm flipV="1">
            <a:off x="7581948" y="4588357"/>
            <a:ext cx="0" cy="749429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8D1F9B8F-184E-6067-78F0-0B3CE8E02D18}"/>
              </a:ext>
            </a:extLst>
          </p:cNvPr>
          <p:cNvCxnSpPr>
            <a:cxnSpLocks/>
            <a:stCxn id="20" idx="2"/>
            <a:endCxn id="23" idx="0"/>
          </p:cNvCxnSpPr>
          <p:nvPr/>
        </p:nvCxnSpPr>
        <p:spPr>
          <a:xfrm>
            <a:off x="6209428" y="4588357"/>
            <a:ext cx="0" cy="79277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6648044A-180A-E849-10FE-F6C59E7F678A}"/>
              </a:ext>
            </a:extLst>
          </p:cNvPr>
          <p:cNvCxnSpPr>
            <a:cxnSpLocks/>
            <a:stCxn id="25" idx="0"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F7E2E7A-7C32-5D76-A37B-00855DAA187E}"/>
              </a:ext>
            </a:extLst>
          </p:cNvPr>
          <p:cNvCxnSpPr>
            <a:cxnSpLocks/>
            <a:stCxn id="25" idx="3"/>
            <a:endCxn id="40" idx="0"/>
          </p:cNvCxnSpPr>
          <p:nvPr/>
        </p:nvCxnSpPr>
        <p:spPr>
          <a:xfrm>
            <a:off x="8104462" y="4384560"/>
            <a:ext cx="683625" cy="173492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D4EA3E8C-E78B-8DBD-8D2F-EE3526BE26E4}"/>
              </a:ext>
            </a:extLst>
          </p:cNvPr>
          <p:cNvCxnSpPr>
            <a:cxnSpLocks/>
            <a:stCxn id="26" idx="0"/>
            <a:endCxn id="41" idx="1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62ABBFA5-58F9-6775-E950-4142AFAFA692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>
            <a:off x="10367770" y="3020951"/>
            <a:ext cx="336203" cy="756247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D665B16B-F00F-DFF8-0F12-AD00990DDB8A}"/>
              </a:ext>
            </a:extLst>
          </p:cNvPr>
          <p:cNvCxnSpPr>
            <a:cxnSpLocks/>
            <a:stCxn id="41" idx="0"/>
            <a:endCxn id="25" idx="1"/>
          </p:cNvCxnSpPr>
          <p:nvPr/>
        </p:nvCxnSpPr>
        <p:spPr>
          <a:xfrm rot="16200000" flipH="1" flipV="1">
            <a:off x="7647454" y="2186758"/>
            <a:ext cx="1609781" cy="2785822"/>
          </a:xfrm>
          <a:prstGeom prst="bentConnector4">
            <a:avLst>
              <a:gd name="adj1" fmla="val -14201"/>
              <a:gd name="adj2" fmla="val 108206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FF7F4803-29DB-F09F-1BB4-788BB407E831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00143C2-0EDF-E8AE-24A4-D278FDFE806C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6B34FD1-ECD5-25B4-7029-451E668A9786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E4B3590-64F9-26D6-F2F5-ADA845A00A42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137EBF9-4833-E1BF-DC9C-B4D02E001131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37F4A09-EB74-0D56-7A36-F9D5DDCCB84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CA3D8BE-29EA-27BF-A7D1-14CB38073A6C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13D31508-3B28-ACDD-EEB7-7B0829055EA2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48666C99-0782-A6A8-0F40-DC835E3A8FE5}"/>
              </a:ext>
            </a:extLst>
          </p:cNvPr>
          <p:cNvSpPr/>
          <p:nvPr/>
        </p:nvSpPr>
        <p:spPr>
          <a:xfrm>
            <a:off x="7741920" y="1001135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　開発工数算出テンプレート </a:t>
            </a:r>
            <a:r>
              <a:rPr kumimoji="1" lang="en-US" altLang="ja-JP" sz="600" dirty="0"/>
              <a:t>: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6550B462-B60C-6842-6C16-915E3BFF64DD}"/>
              </a:ext>
            </a:extLst>
          </p:cNvPr>
          <p:cNvSpPr/>
          <p:nvPr/>
        </p:nvSpPr>
        <p:spPr>
          <a:xfrm>
            <a:off x="7741919" y="121891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開発スケジュールテンプレート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AC83292E-9D4A-128E-8AF8-9EB9C913DC36}"/>
              </a:ext>
            </a:extLst>
          </p:cNvPr>
          <p:cNvSpPr/>
          <p:nvPr/>
        </p:nvSpPr>
        <p:spPr>
          <a:xfrm>
            <a:off x="7741918" y="143333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E4B90026-EB71-6E73-2EDD-A8ABBCD2FC92}"/>
              </a:ext>
            </a:extLst>
          </p:cNvPr>
          <p:cNvSpPr/>
          <p:nvPr/>
        </p:nvSpPr>
        <p:spPr>
          <a:xfrm>
            <a:off x="10379912" y="285647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B94BB43A-5CA6-E43E-978D-5F98BB8CF544}"/>
              </a:ext>
            </a:extLst>
          </p:cNvPr>
          <p:cNvSpPr/>
          <p:nvPr/>
        </p:nvSpPr>
        <p:spPr>
          <a:xfrm>
            <a:off x="9677410" y="2407554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8E0A0AF-A8C0-BA2B-52D3-8CE7082ABCB1}"/>
              </a:ext>
            </a:extLst>
          </p:cNvPr>
          <p:cNvSpPr/>
          <p:nvPr/>
        </p:nvSpPr>
        <p:spPr>
          <a:xfrm>
            <a:off x="7615707" y="5230171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53CE2BC3-10DA-9F1F-6D9C-D44869355517}"/>
              </a:ext>
            </a:extLst>
          </p:cNvPr>
          <p:cNvSpPr/>
          <p:nvPr/>
        </p:nvSpPr>
        <p:spPr>
          <a:xfrm>
            <a:off x="7615706" y="588786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DE61F92-88FD-08D5-8005-B3D96A55EC0E}"/>
              </a:ext>
            </a:extLst>
          </p:cNvPr>
          <p:cNvSpPr/>
          <p:nvPr/>
        </p:nvSpPr>
        <p:spPr>
          <a:xfrm>
            <a:off x="7741918" y="163918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3D69C356-2845-8B4E-3480-7F3C15B309DB}"/>
              </a:ext>
            </a:extLst>
          </p:cNvPr>
          <p:cNvSpPr/>
          <p:nvPr/>
        </p:nvSpPr>
        <p:spPr>
          <a:xfrm>
            <a:off x="9560513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各担当者タスク登録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1642BFC4-C703-CD11-8DD7-595BBAE1D102}"/>
              </a:ext>
            </a:extLst>
          </p:cNvPr>
          <p:cNvCxnSpPr>
            <a:cxnSpLocks/>
            <a:stCxn id="40" idx="3"/>
            <a:endCxn id="119" idx="1"/>
          </p:cNvCxnSpPr>
          <p:nvPr/>
        </p:nvCxnSpPr>
        <p:spPr>
          <a:xfrm>
            <a:off x="9310601" y="6323278"/>
            <a:ext cx="249912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F9D2DA0E-CA50-1151-A81E-6C04DCB9A4DA}"/>
              </a:ext>
            </a:extLst>
          </p:cNvPr>
          <p:cNvSpPr/>
          <p:nvPr/>
        </p:nvSpPr>
        <p:spPr>
          <a:xfrm>
            <a:off x="10703973" y="47718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更新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各自進捗・コメントの更新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N+**</a:t>
            </a:r>
            <a:endParaRPr kumimoji="1" lang="ja-JP" altLang="en-US" sz="600" dirty="0"/>
          </a:p>
        </p:txBody>
      </p: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FBCE21DA-BE44-885C-8197-BE200F1628CD}"/>
              </a:ext>
            </a:extLst>
          </p:cNvPr>
          <p:cNvCxnSpPr>
            <a:cxnSpLocks/>
            <a:stCxn id="119" idx="3"/>
            <a:endCxn id="123" idx="2"/>
          </p:cNvCxnSpPr>
          <p:nvPr/>
        </p:nvCxnSpPr>
        <p:spPr>
          <a:xfrm flipV="1">
            <a:off x="10605541" y="5179417"/>
            <a:ext cx="620946" cy="11438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13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86E38-B8F9-E4EF-09D3-C9FE1D25A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A8E6AF-9849-8B50-12F6-7180AA4B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プロジェクトスケジュール変更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13748E2-F494-BBC0-852E-B02CCD6F1D12}"/>
              </a:ext>
            </a:extLst>
          </p:cNvPr>
          <p:cNvSpPr txBox="1"/>
          <p:nvPr/>
        </p:nvSpPr>
        <p:spPr>
          <a:xfrm>
            <a:off x="0" y="853523"/>
            <a:ext cx="5266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プロジェクトスケジュール変更　：　顧客起因　</a:t>
            </a:r>
            <a:r>
              <a:rPr kumimoji="1" lang="en-US" altLang="ja-JP" dirty="0"/>
              <a:t>(N+0)</a:t>
            </a:r>
          </a:p>
          <a:p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8F5B11E-1FD4-6444-979F-8C2E1FFCCD74}"/>
              </a:ext>
            </a:extLst>
          </p:cNvPr>
          <p:cNvSpPr/>
          <p:nvPr/>
        </p:nvSpPr>
        <p:spPr>
          <a:xfrm>
            <a:off x="1606784" y="1441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スケジュール依頼発生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DA1A-034D-8365-D17B-456B096D4B04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BB23C8D-E11B-B199-5294-D30A903B38A9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535A1E4-09EB-2FDE-190F-736FFB5F68FD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2B758D4-A3A0-7BAB-716C-BE0A19DB0325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FED8B35-5685-0E04-526B-DDBE65A10AD6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307811A-D828-F0DE-4410-AA37CBF21C4F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BF8B690-E272-B63C-1344-19E4C26F6A1E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1F4BBBD-E3B5-2D49-6B9F-B8556BC709AE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　顧客定時用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スケジュール変更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E677525-FE37-365D-2105-0A56E853E1EC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1" name="フローチャート: 判断 40">
            <a:extLst>
              <a:ext uri="{FF2B5EF4-FFF2-40B4-BE49-F238E27FC236}">
                <a16:creationId xmlns:a16="http://schemas.microsoft.com/office/drawing/2014/main" id="{6903152E-AE58-1993-BE20-8C95F3286427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スケジュール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承認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F2FFF6-EC2A-B040-B3DC-BEA417E6DCD7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顧客にスケジュール送付</a:t>
            </a:r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03448D63-334A-03C7-6131-A259A90AA705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84827" y="3809992"/>
            <a:ext cx="429887" cy="740944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9E8AF6BD-2923-F51C-3AAE-0D7E0795EE71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26CC45CE-6893-4567-0FB5-F6CF96C02F01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68AAF640-2377-75C1-F3DA-933475DF9B3F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067BA7B-3541-C1FB-A2F1-76D9F1F390C9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5E608162-D774-8719-64F8-4502DC105101}"/>
              </a:ext>
            </a:extLst>
          </p:cNvPr>
          <p:cNvCxnSpPr>
            <a:cxnSpLocks/>
            <a:stCxn id="26" idx="0"/>
            <a:endCxn id="41" idx="1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63B4B82B-342D-87A2-F82B-347911040826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>
            <a:off x="10367770" y="3020951"/>
            <a:ext cx="336203" cy="756247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A37146DA-E054-BCFE-DA67-190100A7F7B9}"/>
              </a:ext>
            </a:extLst>
          </p:cNvPr>
          <p:cNvCxnSpPr>
            <a:cxnSpLocks/>
            <a:stCxn id="38" idx="0"/>
            <a:endCxn id="26" idx="1"/>
          </p:cNvCxnSpPr>
          <p:nvPr/>
        </p:nvCxnSpPr>
        <p:spPr>
          <a:xfrm rot="5400000" flipH="1" flipV="1">
            <a:off x="7050942" y="2914634"/>
            <a:ext cx="352066" cy="2077195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009B4D5E-7F99-C679-CF4F-9F93B6C5AAE8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8C36D966-0164-6F94-66A6-A1E51F5C998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47DD45B-6998-BE1F-2940-C2B0F4C3F22B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06D22975-39AE-9856-DBB8-F42A9DC78D18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DAF80CBB-ABEB-825F-5321-052F44B87B30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5CBCCB83-0B69-140F-2895-D0AACFCFCF0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AC1E747-F976-8A56-0C49-87181C2E225B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F8B32830-DE7F-6051-CE5B-A18F31077E3C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25CFC851-7BB1-D90E-D441-4C7655F07C11}"/>
              </a:ext>
            </a:extLst>
          </p:cNvPr>
          <p:cNvSpPr/>
          <p:nvPr/>
        </p:nvSpPr>
        <p:spPr>
          <a:xfrm>
            <a:off x="7741919" y="121891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開発スケジュールテンプレート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159AE3E7-B8FC-2A2A-69E1-70CDF9FF4C59}"/>
              </a:ext>
            </a:extLst>
          </p:cNvPr>
          <p:cNvSpPr/>
          <p:nvPr/>
        </p:nvSpPr>
        <p:spPr>
          <a:xfrm>
            <a:off x="7741918" y="143333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F1046B87-26A6-4683-535F-5D05AB5E1500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234E6882-8F0A-BBE2-0E98-12C279DDFA12}"/>
              </a:ext>
            </a:extLst>
          </p:cNvPr>
          <p:cNvSpPr/>
          <p:nvPr/>
        </p:nvSpPr>
        <p:spPr>
          <a:xfrm>
            <a:off x="6244743" y="3902452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674ECC2E-C967-6793-A49F-5A8363C3FF5F}"/>
              </a:ext>
            </a:extLst>
          </p:cNvPr>
          <p:cNvSpPr/>
          <p:nvPr/>
        </p:nvSpPr>
        <p:spPr>
          <a:xfrm>
            <a:off x="7741918" y="163918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07CD1B-58E9-2C83-9545-5D51BF5A187A}"/>
              </a:ext>
            </a:extLst>
          </p:cNvPr>
          <p:cNvSpPr/>
          <p:nvPr/>
        </p:nvSpPr>
        <p:spPr>
          <a:xfrm>
            <a:off x="1606784" y="35579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内部スケジュール確認・伝達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9DE02C4-88B7-1862-3ADB-05BBA4EB93BD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他案件との影響確認・伝達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18B2A1-CC53-5CDC-D8EA-F29E17E60EC8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他案件との影響確認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E5836F73-CE29-E295-D468-B50F72205C28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51D3CD1-DA25-D726-118C-04858EB2A712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　開発スケジュール調整・変更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83F8D45A-1623-74E2-06C3-0A209F5D672B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スケジュール変更要否判断</a:t>
            </a:r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FD4940E0-F17B-61F5-4E96-D5ABA9FEB87E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>
          <a:xfrm>
            <a:off x="2129298" y="1848945"/>
            <a:ext cx="0" cy="1708982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1C94CBC-D828-B726-70A3-31EECC51CD98}"/>
              </a:ext>
            </a:extLst>
          </p:cNvPr>
          <p:cNvSpPr/>
          <p:nvPr/>
        </p:nvSpPr>
        <p:spPr>
          <a:xfrm>
            <a:off x="8503021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各担当者スケジュール変更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7835F87D-F1B1-6234-5118-866AD78603C8}"/>
              </a:ext>
            </a:extLst>
          </p:cNvPr>
          <p:cNvCxnSpPr>
            <a:cxnSpLocks/>
            <a:stCxn id="40" idx="3"/>
            <a:endCxn id="63" idx="1"/>
          </p:cNvCxnSpPr>
          <p:nvPr/>
        </p:nvCxnSpPr>
        <p:spPr>
          <a:xfrm>
            <a:off x="8222766" y="6373924"/>
            <a:ext cx="280255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C965BECA-19EA-7D0C-994C-A1AD1B509F27}"/>
              </a:ext>
            </a:extLst>
          </p:cNvPr>
          <p:cNvSpPr/>
          <p:nvPr/>
        </p:nvSpPr>
        <p:spPr>
          <a:xfrm>
            <a:off x="9646481" y="478763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更新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各自進捗・コメントの更新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N+**</a:t>
            </a:r>
            <a:endParaRPr kumimoji="1" lang="ja-JP" altLang="en-US" sz="600" dirty="0"/>
          </a:p>
        </p:txBody>
      </p: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A4389B3B-135D-183B-EB44-C422EF1D382B}"/>
              </a:ext>
            </a:extLst>
          </p:cNvPr>
          <p:cNvCxnSpPr>
            <a:cxnSpLocks/>
            <a:stCxn id="63" idx="3"/>
            <a:endCxn id="65" idx="2"/>
          </p:cNvCxnSpPr>
          <p:nvPr/>
        </p:nvCxnSpPr>
        <p:spPr>
          <a:xfrm flipV="1">
            <a:off x="9548049" y="5195227"/>
            <a:ext cx="620946" cy="117869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47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79379-BBA2-4192-D203-D77B8EFE6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76C5B4-C94E-999E-5598-1645E87FC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プロジェクトスケジュール変更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E6F4433-29E1-0C63-52D0-69C6B78440BD}"/>
              </a:ext>
            </a:extLst>
          </p:cNvPr>
          <p:cNvSpPr txBox="1"/>
          <p:nvPr/>
        </p:nvSpPr>
        <p:spPr>
          <a:xfrm>
            <a:off x="0" y="853523"/>
            <a:ext cx="5266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プロジェクトスケジュール変更　：　内部起因　</a:t>
            </a:r>
            <a:r>
              <a:rPr kumimoji="1" lang="en-US" altLang="ja-JP" dirty="0"/>
              <a:t>(N+0)</a:t>
            </a:r>
          </a:p>
          <a:p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AFA4C78-C586-3D5D-4802-31303F5F1739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3EC6223-9B22-DEFE-2A81-D63368ADD665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E5DD4A1-9F23-9AC1-5A3B-BCFB6647D472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7628A5E-1AB4-026F-5346-9ABF51331D73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F01A2AD-3ACF-412B-D4C6-F14307A9A7C0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D4F7025-0B4C-B1FE-C95E-CF5ED388B923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E024758-2B8B-6088-6F29-21B8C0D65A73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1250BC4-4177-0315-7229-AF7CA3072109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　顧客定時用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スケジュール変更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8BF4E96-623B-45C6-BEBF-FC8F0318E6DD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開発スケジュール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登録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1" name="フローチャート: 判断 40">
            <a:extLst>
              <a:ext uri="{FF2B5EF4-FFF2-40B4-BE49-F238E27FC236}">
                <a16:creationId xmlns:a16="http://schemas.microsoft.com/office/drawing/2014/main" id="{62B51572-8325-E131-E0D6-66BC9A360910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スケジュール</a:t>
            </a:r>
            <a:endParaRPr kumimoji="1" lang="en-US" altLang="ja-JP" sz="600" dirty="0"/>
          </a:p>
          <a:p>
            <a:pPr algn="ctr"/>
            <a:r>
              <a:rPr kumimoji="1" lang="ja-JP" altLang="en-US" sz="600" dirty="0"/>
              <a:t>承認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027F2C1-D5DF-05D3-8717-9DC7B1A00854}"/>
              </a:ext>
            </a:extLst>
          </p:cNvPr>
          <p:cNvSpPr/>
          <p:nvPr/>
        </p:nvSpPr>
        <p:spPr>
          <a:xfrm>
            <a:off x="1067784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顧客にスケジュール送付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28EEBB83-B492-CF14-E61E-ECF577B5923A}"/>
              </a:ext>
            </a:extLst>
          </p:cNvPr>
          <p:cNvCxnSpPr>
            <a:cxnSpLocks/>
            <a:stCxn id="4" idx="0"/>
            <a:endCxn id="14" idx="1"/>
          </p:cNvCxnSpPr>
          <p:nvPr/>
        </p:nvCxnSpPr>
        <p:spPr>
          <a:xfrm rot="5400000" flipH="1" flipV="1">
            <a:off x="2307755" y="4216952"/>
            <a:ext cx="384031" cy="740944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64E7747F-1D0C-91C2-2E60-D301106A7C03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DF440AC3-3FCC-3B6E-243C-0E158422EF7C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228FF4DB-0F3C-9D0E-1D14-2F4A3931E51C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22BEA71-E9CF-243D-627A-E15C95AB4017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AF093340-3638-54D6-1D15-FD462D2F5B71}"/>
              </a:ext>
            </a:extLst>
          </p:cNvPr>
          <p:cNvCxnSpPr>
            <a:cxnSpLocks/>
            <a:stCxn id="26" idx="0"/>
            <a:endCxn id="41" idx="1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7B119FB6-36DE-7DAE-BB80-A3FC1454164D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>
            <a:off x="10367770" y="3020951"/>
            <a:ext cx="310077" cy="76427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BB705801-3DD8-08BE-C278-1310D6DEEC0A}"/>
              </a:ext>
            </a:extLst>
          </p:cNvPr>
          <p:cNvCxnSpPr>
            <a:cxnSpLocks/>
            <a:stCxn id="38" idx="0"/>
            <a:endCxn id="26" idx="1"/>
          </p:cNvCxnSpPr>
          <p:nvPr/>
        </p:nvCxnSpPr>
        <p:spPr>
          <a:xfrm rot="5400000" flipH="1" flipV="1">
            <a:off x="7050942" y="2914634"/>
            <a:ext cx="352066" cy="2077195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A90F95C8-805A-F1C9-DE58-F2507C05B397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4C144E58-449F-4ABA-5935-47BFCFE03A36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B1F52CC-D32E-5256-0A9D-ED9D8917D9A0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F1897C2E-7C48-139D-0B40-ABF01795177C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2A72E26-1725-14C2-72C0-D92821124BB7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6D15404-F1B3-18CE-B265-F7665A55D8B8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A955997-FB6F-E5F4-B4AB-D566C3F2F494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BF4EA0D-5798-98C2-D6FF-C97F925559F8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093E5ECE-CFC8-D0C6-E09F-CF0360466C04}"/>
              </a:ext>
            </a:extLst>
          </p:cNvPr>
          <p:cNvSpPr/>
          <p:nvPr/>
        </p:nvSpPr>
        <p:spPr>
          <a:xfrm>
            <a:off x="7793273" y="792904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開発スケジュールテンプレート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30918F4B-F1CE-3266-8143-1D4D162DF314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</a:t>
            </a:r>
            <a:r>
              <a:rPr kumimoji="1" lang="ja-JP" altLang="en-US" sz="600" dirty="0"/>
              <a:t>スケジュールテンプレート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6863A789-CE75-C01E-3703-D4567161064A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80F6162-4FEE-A11E-A8D7-0A19365E47FF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468765B9-C5E1-574F-7405-867E46103079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入力マニュアル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084055-BA67-1503-E932-4607DF5FD62F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他案件との影響確認・伝達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42E55DA-44DA-2014-DEB3-DCFD962C0D71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他案件との影響確認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EEBE1838-8C44-78E0-5B32-4F5D826B547B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8F98888-118F-B9F9-4648-087C62EFD549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　開発スケジュール調整・変更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F21B3C5E-3C0B-E25C-2C56-D2C8EEF21833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スケジュール変更要否判断</a:t>
            </a:r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D4BE0ED-35EA-E79A-DEE7-8940FE5B0ED0}"/>
              </a:ext>
            </a:extLst>
          </p:cNvPr>
          <p:cNvSpPr/>
          <p:nvPr/>
        </p:nvSpPr>
        <p:spPr>
          <a:xfrm>
            <a:off x="1606784" y="47794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スケジュール依頼発生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9" name="フローチャート: 判断 18">
            <a:extLst>
              <a:ext uri="{FF2B5EF4-FFF2-40B4-BE49-F238E27FC236}">
                <a16:creationId xmlns:a16="http://schemas.microsoft.com/office/drawing/2014/main" id="{2F16F8AB-7519-3DBB-B6EC-308A1731CED3}"/>
              </a:ext>
            </a:extLst>
          </p:cNvPr>
          <p:cNvSpPr/>
          <p:nvPr/>
        </p:nvSpPr>
        <p:spPr>
          <a:xfrm>
            <a:off x="10677847" y="1441058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ja-JP" altLang="en-US" sz="600" dirty="0"/>
              <a:t>顧客確認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E46FEB5F-52DE-17A4-4487-03CEBE27816F}"/>
              </a:ext>
            </a:extLst>
          </p:cNvPr>
          <p:cNvCxnSpPr>
            <a:cxnSpLocks/>
            <a:stCxn id="48" idx="0"/>
            <a:endCxn id="19" idx="2"/>
          </p:cNvCxnSpPr>
          <p:nvPr/>
        </p:nvCxnSpPr>
        <p:spPr>
          <a:xfrm flipV="1">
            <a:off x="11200361" y="1933402"/>
            <a:ext cx="0" cy="164802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4839BE82-D6F5-63BE-D279-35DF7745F685}"/>
              </a:ext>
            </a:extLst>
          </p:cNvPr>
          <p:cNvCxnSpPr>
            <a:cxnSpLocks/>
            <a:stCxn id="19" idx="1"/>
            <a:endCxn id="21" idx="0"/>
          </p:cNvCxnSpPr>
          <p:nvPr/>
        </p:nvCxnSpPr>
        <p:spPr>
          <a:xfrm rot="10800000" flipV="1">
            <a:off x="4757109" y="1687230"/>
            <a:ext cx="5920739" cy="3102844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0148299-AF07-D74C-89F7-592302276A57}"/>
              </a:ext>
            </a:extLst>
          </p:cNvPr>
          <p:cNvSpPr/>
          <p:nvPr/>
        </p:nvSpPr>
        <p:spPr>
          <a:xfrm>
            <a:off x="10206736" y="1539421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53E6EA1-16F4-65F2-099F-2B30557DF960}"/>
              </a:ext>
            </a:extLst>
          </p:cNvPr>
          <p:cNvSpPr/>
          <p:nvPr/>
        </p:nvSpPr>
        <p:spPr>
          <a:xfrm>
            <a:off x="11664258" y="1544692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564C916-1301-F97E-F9BC-2BA537595E97}"/>
              </a:ext>
            </a:extLst>
          </p:cNvPr>
          <p:cNvSpPr/>
          <p:nvPr/>
        </p:nvSpPr>
        <p:spPr>
          <a:xfrm>
            <a:off x="2870242" y="5422056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D563FBE-7D7F-EA12-572A-C22AD322AC32}"/>
              </a:ext>
            </a:extLst>
          </p:cNvPr>
          <p:cNvSpPr/>
          <p:nvPr/>
        </p:nvSpPr>
        <p:spPr>
          <a:xfrm>
            <a:off x="2868579" y="287335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報告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09BD2CCF-BA14-2811-9D4B-73C205B49FA1}"/>
              </a:ext>
            </a:extLst>
          </p:cNvPr>
          <p:cNvCxnSpPr>
            <a:cxnSpLocks/>
            <a:stCxn id="14" idx="0"/>
            <a:endCxn id="43" idx="2"/>
          </p:cNvCxnSpPr>
          <p:nvPr/>
        </p:nvCxnSpPr>
        <p:spPr>
          <a:xfrm flipH="1" flipV="1">
            <a:off x="3391093" y="3280946"/>
            <a:ext cx="1663" cy="910665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D1A2296E-9CB1-8A84-0E4D-4881C54F39F9}"/>
              </a:ext>
            </a:extLst>
          </p:cNvPr>
          <p:cNvCxnSpPr>
            <a:cxnSpLocks/>
            <a:stCxn id="14" idx="2"/>
            <a:endCxn id="39" idx="0"/>
          </p:cNvCxnSpPr>
          <p:nvPr/>
        </p:nvCxnSpPr>
        <p:spPr>
          <a:xfrm>
            <a:off x="3392756" y="4599205"/>
            <a:ext cx="0" cy="822851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992568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TOMAS TECH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5A0"/>
      </a:accent1>
      <a:accent2>
        <a:srgbClr val="00AAE8"/>
      </a:accent2>
      <a:accent3>
        <a:srgbClr val="FFD900"/>
      </a:accent3>
      <a:accent4>
        <a:srgbClr val="9B1D20"/>
      </a:accent4>
      <a:accent5>
        <a:srgbClr val="F1E3F3"/>
      </a:accent5>
      <a:accent6>
        <a:srgbClr val="6DA34D"/>
      </a:accent6>
      <a:hlink>
        <a:srgbClr val="0563C1"/>
      </a:hlink>
      <a:folHlink>
        <a:srgbClr val="954F72"/>
      </a:folHlink>
    </a:clrScheme>
    <a:fontScheme name="TOMA TECH">
      <a:majorFont>
        <a:latin typeface="Segoe UI"/>
        <a:ea typeface="BIZ UDPゴシック"/>
        <a:cs typeface=""/>
      </a:majorFont>
      <a:minorFont>
        <a:latin typeface="Segoe UI"/>
        <a:ea typeface="BIZ UD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55A0"/>
        </a:solidFill>
        <a:ln w="3175">
          <a:solidFill>
            <a:srgbClr val="FFFFFF"/>
          </a:solidFill>
        </a:ln>
      </a:spPr>
      <a:bodyPr lIns="45719" rIns="45719" rtlCol="0" anchor="ctr"/>
      <a:lstStyle>
        <a:defPPr algn="ctr">
          <a:defRPr kumimoji="1" sz="900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bg1">
              <a:lumMod val="8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22432</TotalTime>
  <Words>2020</Words>
  <Application>Microsoft Office PowerPoint</Application>
  <PresentationFormat>ワイド画面</PresentationFormat>
  <Paragraphs>616</Paragraphs>
  <Slides>14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BIZ UDPゴシック</vt:lpstr>
      <vt:lpstr>游ゴシック</vt:lpstr>
      <vt:lpstr>Arial</vt:lpstr>
      <vt:lpstr>Segoe UI</vt:lpstr>
      <vt:lpstr>Wingdings 2</vt:lpstr>
      <vt:lpstr>デザインの設定</vt:lpstr>
      <vt:lpstr>Project management rules</vt:lpstr>
      <vt:lpstr>PowerPoint プレゼンテーション</vt:lpstr>
      <vt:lpstr>Project management rules</vt:lpstr>
      <vt:lpstr>概要</vt:lpstr>
      <vt:lpstr>組織図</vt:lpstr>
      <vt:lpstr>役割</vt:lpstr>
      <vt:lpstr>プロジェクト新規発足</vt:lpstr>
      <vt:lpstr>プロジェクトスケジュール変更</vt:lpstr>
      <vt:lpstr>プロジェクトスケジュール変更</vt:lpstr>
      <vt:lpstr>プロジェクト障害発生</vt:lpstr>
      <vt:lpstr>プロジェクト障害発生</vt:lpstr>
      <vt:lpstr>プロジェクト障害発生</vt:lpstr>
      <vt:lpstr>プロジェクト定例報告(週次)</vt:lpstr>
      <vt:lpstr>プロジェクト定例報告(週次)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Ryo Nozaki</cp:lastModifiedBy>
  <cp:revision>273</cp:revision>
  <cp:lastPrinted>2024-09-25T05:04:21Z</cp:lastPrinted>
  <dcterms:created xsi:type="dcterms:W3CDTF">2018-07-06T03:47:07Z</dcterms:created>
  <dcterms:modified xsi:type="dcterms:W3CDTF">2025-07-24T00:37:28Z</dcterms:modified>
</cp:coreProperties>
</file>